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7"/>
  </p:notesMasterIdLst>
  <p:sldIdLst>
    <p:sldId id="403" r:id="rId5"/>
    <p:sldId id="404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Ning R.N. (TW/331B00)" initials="LNR(" lastIdx="2" clrIdx="0">
    <p:extLst>
      <p:ext uri="{19B8F6BF-5375-455C-9EA6-DF929625EA0E}">
        <p15:presenceInfo xmlns:p15="http://schemas.microsoft.com/office/powerpoint/2012/main" userId="S::ninglee@kpmg.com.tw::ac6bee1b-2a79-4a39-80f6-65005dea52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811" autoAdjust="0"/>
  </p:normalViewPr>
  <p:slideViewPr>
    <p:cSldViewPr snapToGrid="0">
      <p:cViewPr varScale="1">
        <p:scale>
          <a:sx n="54" d="100"/>
          <a:sy n="54" d="100"/>
        </p:scale>
        <p:origin x="16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C630E-A427-4502-BA5C-EBB1EA19381A}" type="datetimeFigureOut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3FB63-5957-4368-94EC-7C49962D9E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39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1_</a:t>
            </a:r>
            <a:r>
              <a:rPr lang="zh-TW" altLang="en-US" dirty="0"/>
              <a:t>紅色地方要幫忙寫類別</a:t>
            </a:r>
            <a:r>
              <a:rPr lang="en-US" altLang="zh-TW" dirty="0"/>
              <a:t>(</a:t>
            </a:r>
            <a:r>
              <a:rPr lang="zh-TW" altLang="en-US" dirty="0"/>
              <a:t>廠商自提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en-US" altLang="zh-TW" dirty="0"/>
              <a:t>2_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C3FB63-5957-4368-94EC-7C49962D9E2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14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391A6-1D03-471E-A972-8A22009755B3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66467" y="6407154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C5AB11E6-930E-2947-A4CA-985FA9623BC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8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F2FD-8317-429B-8229-F7E8B870CA6A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22963-3655-0C42-9F6E-354096AB8E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1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24BB2-F649-4454-80DB-6F3796CD4D1C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D015-58B6-A845-B200-4E1B7D08D7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047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英文大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 hasCustomPrompt="1"/>
          </p:nvPr>
        </p:nvSpPr>
        <p:spPr>
          <a:xfrm>
            <a:off x="752400" y="432000"/>
            <a:ext cx="7639200" cy="5184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lang="zh-TW" altLang="en-US" sz="4800" b="0" kern="1200" spc="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/>
              <a:t>English title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9510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圖片版面配置區 46"/>
          <p:cNvSpPr>
            <a:spLocks noGrp="1"/>
          </p:cNvSpPr>
          <p:nvPr>
            <p:ph type="pic" sz="quarter" idx="14"/>
          </p:nvPr>
        </p:nvSpPr>
        <p:spPr>
          <a:xfrm>
            <a:off x="746126" y="1211265"/>
            <a:ext cx="5688129" cy="45942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6" hasCustomPrompt="1"/>
          </p:nvPr>
        </p:nvSpPr>
        <p:spPr>
          <a:xfrm>
            <a:off x="6623051" y="1263432"/>
            <a:ext cx="1776413" cy="4542056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2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TW" altLang="en-US" dirty="0"/>
              <a:t>內文範本，此為內文範例說明，請自行修改文案。</a:t>
            </a:r>
          </a:p>
          <a:p>
            <a:pPr lvl="0"/>
            <a:r>
              <a:rPr lang="zh-TW" altLang="en-US" dirty="0"/>
              <a:t>簡短敘述大約 </a:t>
            </a:r>
            <a:r>
              <a:rPr lang="en-US" altLang="zh-TW" dirty="0"/>
              <a:t>150 </a:t>
            </a:r>
            <a:r>
              <a:rPr lang="zh-TW" altLang="en-US" dirty="0"/>
              <a:t>字至 </a:t>
            </a:r>
            <a:r>
              <a:rPr lang="en-US" altLang="zh-TW" dirty="0"/>
              <a:t>200 </a:t>
            </a:r>
            <a:r>
              <a:rPr lang="zh-TW" altLang="en-US" dirty="0"/>
              <a:t>字間；除了當圖片說明，也可以當過場頁。</a:t>
            </a:r>
          </a:p>
          <a:p>
            <a:pPr lvl="0"/>
            <a:endParaRPr lang="zh-TW" altLang="en-US" dirty="0"/>
          </a:p>
          <a:p>
            <a:pPr lvl="0"/>
            <a:r>
              <a:rPr lang="zh-TW" altLang="en-US" dirty="0"/>
              <a:t>單點描述</a:t>
            </a:r>
          </a:p>
          <a:p>
            <a:pPr lvl="0"/>
            <a:r>
              <a:rPr lang="zh-TW" altLang="en-US" dirty="0"/>
              <a:t>單點描述</a:t>
            </a:r>
          </a:p>
          <a:p>
            <a:pPr lvl="0"/>
            <a:r>
              <a:rPr lang="zh-TW" altLang="en-US" dirty="0"/>
              <a:t>單點描述</a:t>
            </a:r>
          </a:p>
          <a:p>
            <a:pPr lvl="0"/>
            <a:r>
              <a:rPr lang="zh-TW" altLang="en-US" dirty="0"/>
              <a:t>單點描述</a:t>
            </a:r>
          </a:p>
          <a:p>
            <a:pPr lvl="0"/>
            <a:r>
              <a:rPr lang="zh-TW" altLang="en-US" dirty="0"/>
              <a:t>單點描述</a:t>
            </a: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752400" y="432000"/>
            <a:ext cx="7639200" cy="5184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zh-TW" altLang="en-US"/>
            </a:lvl1pPr>
          </a:lstStyle>
          <a:p>
            <a:pPr lvl="0"/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08964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dirty="0"/>
              <a:t>中文黑體</a:t>
            </a:r>
            <a:r>
              <a:rPr lang="en-US" altLang="zh-TW" dirty="0"/>
              <a:t>/</a:t>
            </a:r>
            <a:r>
              <a:rPr lang="zh-TW" altLang="en-US" dirty="0"/>
              <a:t>英文</a:t>
            </a:r>
            <a:r>
              <a:rPr lang="en-US" altLang="zh-TW" dirty="0"/>
              <a:t>Arial </a:t>
            </a:r>
            <a:r>
              <a:rPr lang="zh-TW" altLang="en-US" dirty="0"/>
              <a:t>，建議</a:t>
            </a:r>
            <a:r>
              <a:rPr lang="en-US" altLang="zh-TW" dirty="0"/>
              <a:t>36pt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1" y="1228725"/>
            <a:ext cx="7635875" cy="4572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b="1" i="0">
                <a:solidFill>
                  <a:schemeClr val="tx2"/>
                </a:solidFill>
                <a:latin typeface="Univers for KPMG"/>
                <a:cs typeface="Univers for KPMG"/>
              </a:defRPr>
            </a:lvl1pPr>
            <a:lvl2pPr marL="0" indent="0">
              <a:buFontTx/>
              <a:buNone/>
              <a:defRPr>
                <a:solidFill>
                  <a:schemeClr val="tx2"/>
                </a:solidFill>
                <a:latin typeface="Univers for KPMG Light"/>
                <a:cs typeface="Univers for KPMG Light"/>
              </a:defRPr>
            </a:lvl2pPr>
            <a:lvl3pPr marL="285750" indent="-283464">
              <a:buFont typeface="Univers for KPMG Light" panose="020B0403020202020204" pitchFamily="34" charset="0"/>
              <a:buChar char="—"/>
              <a:defRPr>
                <a:solidFill>
                  <a:schemeClr val="tx2"/>
                </a:solidFill>
                <a:latin typeface="Univers for KPMG Light"/>
                <a:cs typeface="Univers for KPMG Light"/>
              </a:defRPr>
            </a:lvl3pPr>
            <a:lvl4pPr marL="576072" indent="-228600">
              <a:buFont typeface="Univers for KPMG Light" panose="020B0403020202020204" pitchFamily="34" charset="0"/>
              <a:buChar char="-"/>
              <a:defRPr>
                <a:solidFill>
                  <a:schemeClr val="tx2"/>
                </a:solidFill>
                <a:latin typeface="Univers for KPMG Light"/>
                <a:cs typeface="Univers for KPMG Light"/>
              </a:defRPr>
            </a:lvl4pPr>
            <a:lvl5pPr>
              <a:defRPr lang="en-US" sz="1500" b="0" i="0" dirty="0" smtClean="0">
                <a:solidFill>
                  <a:schemeClr val="tx2"/>
                </a:solidFill>
                <a:latin typeface="Univers for KPMG Light"/>
                <a:cs typeface="Univers for KPMG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Eighth Level</a:t>
            </a:r>
          </a:p>
          <a:p>
            <a:pPr lvl="7"/>
            <a:r>
              <a:rPr lang="en-US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86448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ECDCC-C776-4FEE-9EA3-0E14F4572A75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AC0BD-9410-6840-B25E-4891230C33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42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1C2F0-74CD-4773-A52D-9C83D793C683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06DD-22D7-7545-87F0-BDC70F1B34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9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6BB63-5294-493F-A991-F356BAB39184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FEA4-AB2D-374F-A56F-3374F4B5BD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1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AFC14-2559-4BB7-9A1B-786DFADE7A00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36DE6-7C12-6E48-A644-C927B26BFA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34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6C14F-8EE3-472A-9D97-1F19ED85E86B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296C-420F-0C4F-A9CB-F71F46C59C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75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8BE81-1D9B-43C5-A28E-04FB2D0479A8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ECA9-68B8-364D-AC3C-2E228E6331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59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90B14-AD91-4DB0-9EC6-E2E27BDB0FD9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3E3B6-6EDF-0E4D-82C1-F9CEE83CA4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38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將圖片拖曳至版面配置區或按一下圖示以新增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28ADD-A5D2-4ADA-B219-65AA38EE87AC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6130-DC0A-4640-BA15-EAAB5BDB2F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06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24BD2A8-1598-4A35-80B4-015C3CBF52C0}" type="datetime1">
              <a:rPr lang="zh-TW" altLang="en-US" smtClean="0"/>
              <a:t>2022/1/24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575974" y="6397917"/>
            <a:ext cx="44334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BC2A81-A6BD-AE4A-B37F-F4B73F98DF3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pic>
        <p:nvPicPr>
          <p:cNvPr id="7" name="圖片 6" descr="buying power_PPT排版-04.jpg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"/>
            <a:ext cx="9144000" cy="81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81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格 4">
            <a:extLst>
              <a:ext uri="{FF2B5EF4-FFF2-40B4-BE49-F238E27FC236}">
                <a16:creationId xmlns:a16="http://schemas.microsoft.com/office/drawing/2014/main" id="{8E95D4B4-BB4C-4B2F-B2A5-48B5028E9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876334"/>
              </p:ext>
            </p:extLst>
          </p:nvPr>
        </p:nvGraphicFramePr>
        <p:xfrm>
          <a:off x="175247" y="3665994"/>
          <a:ext cx="3022509" cy="304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55">
                  <a:extLst>
                    <a:ext uri="{9D8B030D-6E8A-4147-A177-3AD203B41FA5}">
                      <a16:colId xmlns:a16="http://schemas.microsoft.com/office/drawing/2014/main" val="4261736621"/>
                    </a:ext>
                  </a:extLst>
                </a:gridCol>
                <a:gridCol w="580272">
                  <a:extLst>
                    <a:ext uri="{9D8B030D-6E8A-4147-A177-3AD203B41FA5}">
                      <a16:colId xmlns:a16="http://schemas.microsoft.com/office/drawing/2014/main" val="2603074223"/>
                    </a:ext>
                  </a:extLst>
                </a:gridCol>
                <a:gridCol w="590494">
                  <a:extLst>
                    <a:ext uri="{9D8B030D-6E8A-4147-A177-3AD203B41FA5}">
                      <a16:colId xmlns:a16="http://schemas.microsoft.com/office/drawing/2014/main" val="3554288277"/>
                    </a:ext>
                  </a:extLst>
                </a:gridCol>
                <a:gridCol w="590494">
                  <a:extLst>
                    <a:ext uri="{9D8B030D-6E8A-4147-A177-3AD203B41FA5}">
                      <a16:colId xmlns:a16="http://schemas.microsoft.com/office/drawing/2014/main" val="4285808173"/>
                    </a:ext>
                  </a:extLst>
                </a:gridCol>
                <a:gridCol w="590494">
                  <a:extLst>
                    <a:ext uri="{9D8B030D-6E8A-4147-A177-3AD203B41FA5}">
                      <a16:colId xmlns:a16="http://schemas.microsoft.com/office/drawing/2014/main" val="3574878536"/>
                    </a:ext>
                  </a:extLst>
                </a:gridCol>
              </a:tblGrid>
              <a:tr h="370977"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創新類型</a:t>
                      </a:r>
                    </a:p>
                  </a:txBody>
                  <a:tcPr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33437"/>
                  </a:ext>
                </a:extLst>
              </a:tr>
              <a:tr h="404703"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改變</a:t>
                      </a:r>
                      <a:endParaRPr lang="en-US" altLang="zh-TW" sz="9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企業形象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提升</a:t>
                      </a:r>
                      <a:endParaRPr lang="en-US" altLang="zh-TW" sz="9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營運效能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進入</a:t>
                      </a:r>
                      <a:endParaRPr lang="en-US" altLang="zh-TW" sz="9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新市場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創造</a:t>
                      </a:r>
                      <a:endParaRPr lang="en-US" altLang="zh-TW" sz="9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共享價值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065756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投融資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9040" marR="49040" marT="24520" marB="245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80549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永續專案</a:t>
                      </a:r>
                      <a:endParaRPr lang="en-US" altLang="zh-TW" sz="900" b="0" kern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9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9040" marR="49040" marT="24520" marB="245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519616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供應鏈創新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9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9040" marR="49040" marT="24520" marB="245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024806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通路上架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9040" marR="49040" marT="24520" marB="245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566987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職工福利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120237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公關行銷</a:t>
                      </a:r>
                      <a:endParaRPr lang="en-US" altLang="zh-TW" sz="900" b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33046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資金贊助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026859"/>
                  </a:ext>
                </a:extLst>
              </a:tr>
            </a:tbl>
          </a:graphicData>
        </a:graphic>
      </p:graphicFrame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1CA04AA8-ED55-426D-BAD7-1EB3A52B2E57}"/>
              </a:ext>
            </a:extLst>
          </p:cNvPr>
          <p:cNvSpPr/>
          <p:nvPr/>
        </p:nvSpPr>
        <p:spPr>
          <a:xfrm rot="5400000">
            <a:off x="4208587" y="5046252"/>
            <a:ext cx="3060000" cy="288000"/>
          </a:xfrm>
          <a:prstGeom prst="triangle">
            <a:avLst/>
          </a:prstGeom>
          <a:solidFill>
            <a:srgbClr val="E958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54610" tIns="54610" rIns="54610" bIns="54610" rtlCol="0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5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7EA6DAE-8B68-491D-8A37-5B21350B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2E296C-420F-0C4F-A9CB-F71F46C59C94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charset="0"/>
                <a:ea typeface="新細明體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新細明體" charset="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C561D75C-6634-403A-A74D-739924A71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07723"/>
              </p:ext>
            </p:extLst>
          </p:nvPr>
        </p:nvGraphicFramePr>
        <p:xfrm>
          <a:off x="3326920" y="3660252"/>
          <a:ext cx="2268000" cy="305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12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203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40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請提供</a:t>
                      </a:r>
                      <a:r>
                        <a:rPr lang="en-US" altLang="zh-TW" sz="140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jpg</a:t>
                      </a:r>
                      <a:r>
                        <a:rPr lang="zh-TW" altLang="zh-TW" sz="140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</a:t>
                      </a:r>
                      <a:r>
                        <a:rPr lang="en-US" altLang="zh-TW" sz="1400" i="0" kern="1200" dirty="0" err="1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png</a:t>
                      </a:r>
                      <a:r>
                        <a:rPr lang="zh-TW" altLang="zh-TW" sz="140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檔，</a:t>
                      </a:r>
                      <a:endParaRPr lang="en-US" altLang="zh-TW" sz="1400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140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至多</a:t>
                      </a:r>
                      <a:r>
                        <a:rPr lang="en-US" altLang="zh-TW" sz="140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zh-TW" sz="140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張，解析度</a:t>
                      </a:r>
                      <a:r>
                        <a:rPr lang="en-US" altLang="zh-TW" sz="140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300 dpi</a:t>
                      </a:r>
                      <a:r>
                        <a:rPr lang="zh-TW" altLang="zh-TW" sz="140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以上之電子檔</a:t>
                      </a:r>
                      <a:endParaRPr lang="zh-TW" altLang="en-US" sz="1200" b="0" i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1CE41CB4-1F84-48DF-B2B1-96E2F7C5A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017105"/>
              </p:ext>
            </p:extLst>
          </p:nvPr>
        </p:nvGraphicFramePr>
        <p:xfrm>
          <a:off x="6007638" y="3665993"/>
          <a:ext cx="2844000" cy="202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關鍵成果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000"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亮點，請具體質化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量化列點描述</a:t>
                      </a:r>
                      <a:endParaRPr lang="en-US" altLang="zh-TW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9CA371F0-007B-4C7A-AE7E-FC345D44E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945266"/>
              </p:ext>
            </p:extLst>
          </p:nvPr>
        </p:nvGraphicFramePr>
        <p:xfrm>
          <a:off x="6007638" y="5792389"/>
          <a:ext cx="2837978" cy="921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4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專案金額規模</a:t>
                      </a:r>
                      <a:r>
                        <a:rPr lang="en-US" altLang="zh-TW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自提</a:t>
                      </a:r>
                      <a:r>
                        <a:rPr lang="en-US" altLang="zh-TW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61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$</a:t>
                      </a:r>
                      <a:r>
                        <a:rPr lang="zh-TW" altLang="en-US" sz="18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800" b="1" kern="1200" dirty="0" err="1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x,xxx,xxx</a:t>
                      </a:r>
                      <a:r>
                        <a:rPr lang="zh-TW" altLang="en-US" sz="18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元整</a:t>
                      </a:r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50DE936D-DCAB-4A09-95E2-42876ED5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911039"/>
              </p:ext>
            </p:extLst>
          </p:nvPr>
        </p:nvGraphicFramePr>
        <p:xfrm>
          <a:off x="283397" y="1461085"/>
          <a:ext cx="856221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9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86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企業介紹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摘要單位名稱以及介紹，</a:t>
                      </a:r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150</a:t>
                      </a:r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字內</a:t>
                      </a:r>
                      <a:endParaRPr lang="zh-TW" altLang="en-US" sz="14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11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合作說明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r>
                        <a:rPr lang="en-US" altLang="zh-TW" sz="14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</a:t>
                      </a: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社創合作 專案內容摘要，</a:t>
                      </a:r>
                      <a:r>
                        <a:rPr lang="en-US" altLang="zh-TW" sz="14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150</a:t>
                      </a: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字內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" name="群組 14">
            <a:extLst>
              <a:ext uri="{FF2B5EF4-FFF2-40B4-BE49-F238E27FC236}">
                <a16:creationId xmlns:a16="http://schemas.microsoft.com/office/drawing/2014/main" id="{EACF042E-1356-4503-9A2C-1F2C2BAB9D93}"/>
              </a:ext>
            </a:extLst>
          </p:cNvPr>
          <p:cNvGrpSpPr/>
          <p:nvPr/>
        </p:nvGrpSpPr>
        <p:grpSpPr>
          <a:xfrm>
            <a:off x="138418" y="835246"/>
            <a:ext cx="8835992" cy="538108"/>
            <a:chOff x="135380" y="461785"/>
            <a:chExt cx="8760709" cy="538108"/>
          </a:xfrm>
        </p:grpSpPr>
        <p:sp>
          <p:nvSpPr>
            <p:cNvPr id="16" name="Rectangle 2019">
              <a:extLst>
                <a:ext uri="{FF2B5EF4-FFF2-40B4-BE49-F238E27FC236}">
                  <a16:creationId xmlns:a16="http://schemas.microsoft.com/office/drawing/2014/main" id="{A1234F36-DA2A-4528-9176-B727E4729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676" y="510564"/>
              <a:ext cx="8025348" cy="489329"/>
            </a:xfrm>
            <a:prstGeom prst="rect">
              <a:avLst/>
            </a:prstGeom>
            <a:solidFill>
              <a:srgbClr val="00409A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KPMG Extralight"/>
              </a:endParaRPr>
            </a:p>
          </p:txBody>
        </p:sp>
        <p:sp>
          <p:nvSpPr>
            <p:cNvPr id="17" name="Rectangle 2020">
              <a:extLst>
                <a:ext uri="{FF2B5EF4-FFF2-40B4-BE49-F238E27FC236}">
                  <a16:creationId xmlns:a16="http://schemas.microsoft.com/office/drawing/2014/main" id="{C301F798-1674-4C1E-876C-92F4C9174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02" y="510564"/>
              <a:ext cx="2996756" cy="489329"/>
            </a:xfrm>
            <a:prstGeom prst="rect">
              <a:avLst/>
            </a:prstGeom>
            <a:solidFill>
              <a:srgbClr val="E95847"/>
            </a:solidFill>
            <a:ln w="6350" cap="flat" cmpd="sng" algn="ctr">
              <a:solidFill>
                <a:srgbClr val="EC5A4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KPMG Extralight"/>
              </a:endParaRPr>
            </a:p>
          </p:txBody>
        </p:sp>
        <p:sp>
          <p:nvSpPr>
            <p:cNvPr id="18" name="Freeform 1978">
              <a:extLst>
                <a:ext uri="{FF2B5EF4-FFF2-40B4-BE49-F238E27FC236}">
                  <a16:creationId xmlns:a16="http://schemas.microsoft.com/office/drawing/2014/main" id="{C5A063E4-0288-4724-A224-7D7A3A438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393" y="512228"/>
              <a:ext cx="310059" cy="486000"/>
            </a:xfrm>
            <a:custGeom>
              <a:avLst/>
              <a:gdLst>
                <a:gd name="T0" fmla="*/ 2147483647 w 59"/>
                <a:gd name="T1" fmla="*/ 2147483647 h 70"/>
                <a:gd name="T2" fmla="*/ 0 w 59"/>
                <a:gd name="T3" fmla="*/ 2147483647 h 70"/>
                <a:gd name="T4" fmla="*/ 0 w 59"/>
                <a:gd name="T5" fmla="*/ 0 h 70"/>
                <a:gd name="T6" fmla="*/ 2147483647 w 59"/>
                <a:gd name="T7" fmla="*/ 2147483647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70"/>
                <a:gd name="T14" fmla="*/ 59 w 59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70">
                  <a:moveTo>
                    <a:pt x="59" y="35"/>
                  </a:moveTo>
                  <a:lnTo>
                    <a:pt x="0" y="70"/>
                  </a:lnTo>
                  <a:lnTo>
                    <a:pt x="0" y="0"/>
                  </a:lnTo>
                  <a:lnTo>
                    <a:pt x="59" y="35"/>
                  </a:lnTo>
                  <a:close/>
                </a:path>
              </a:pathLst>
            </a:custGeom>
            <a:solidFill>
              <a:srgbClr val="EB5846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KPMG Extralight"/>
              </a:endParaRPr>
            </a:p>
          </p:txBody>
        </p:sp>
        <p:sp>
          <p:nvSpPr>
            <p:cNvPr id="19" name="內容版面配置區 2">
              <a:extLst>
                <a:ext uri="{FF2B5EF4-FFF2-40B4-BE49-F238E27FC236}">
                  <a16:creationId xmlns:a16="http://schemas.microsoft.com/office/drawing/2014/main" id="{3128974B-C518-46FC-99DC-AB38055A8BA5}"/>
                </a:ext>
              </a:extLst>
            </p:cNvPr>
            <p:cNvSpPr txBox="1">
              <a:spLocks/>
            </p:cNvSpPr>
            <p:nvPr/>
          </p:nvSpPr>
          <p:spPr>
            <a:xfrm>
              <a:off x="135380" y="461785"/>
              <a:ext cx="3264642" cy="48555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57175" indent="-257175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557213" indent="-214313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1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8572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2001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5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15430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5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base" latinLnBrk="0" hangingPunct="1">
                <a:lnSpc>
                  <a:spcPct val="17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1" lang="zh-TW" altLang="en-US" sz="1600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合作類別</a:t>
              </a:r>
              <a:endPara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內容版面配置區 2">
              <a:extLst>
                <a:ext uri="{FF2B5EF4-FFF2-40B4-BE49-F238E27FC236}">
                  <a16:creationId xmlns:a16="http://schemas.microsoft.com/office/drawing/2014/main" id="{2B939B39-9CA0-44DB-AFFE-9A0973B0C0E6}"/>
                </a:ext>
              </a:extLst>
            </p:cNvPr>
            <p:cNvSpPr txBox="1">
              <a:spLocks/>
            </p:cNvSpPr>
            <p:nvPr/>
          </p:nvSpPr>
          <p:spPr>
            <a:xfrm>
              <a:off x="3539743" y="481034"/>
              <a:ext cx="5356346" cy="5179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57175" indent="-257175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557213" indent="-214313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1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8572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2001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5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15430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5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base" latinLnBrk="0" hangingPunct="1">
                <a:lnSpc>
                  <a:spcPct val="17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1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一句話描述</a:t>
              </a:r>
              <a:endPara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4E1CBC5D-BD17-4003-8E37-5FAB774FEC4D}"/>
              </a:ext>
            </a:extLst>
          </p:cNvPr>
          <p:cNvSpPr txBox="1"/>
          <p:nvPr/>
        </p:nvSpPr>
        <p:spPr>
          <a:xfrm>
            <a:off x="639353" y="1735730"/>
            <a:ext cx="16834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申請單位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</a:p>
          <a:p>
            <a:pPr algn="ctr"/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長或寬約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2.5cm</a:t>
            </a:r>
          </a:p>
          <a:p>
            <a:pPr algn="ctr"/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解析度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dpi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以上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語音泡泡: 矩形 5">
            <a:extLst>
              <a:ext uri="{FF2B5EF4-FFF2-40B4-BE49-F238E27FC236}">
                <a16:creationId xmlns:a16="http://schemas.microsoft.com/office/drawing/2014/main" id="{F4DF906A-EE3E-4B1A-9531-593A7755508B}"/>
              </a:ext>
            </a:extLst>
          </p:cNvPr>
          <p:cNvSpPr/>
          <p:nvPr/>
        </p:nvSpPr>
        <p:spPr>
          <a:xfrm>
            <a:off x="-3394108" y="759928"/>
            <a:ext cx="3292696" cy="961786"/>
          </a:xfrm>
          <a:prstGeom prst="wedgeRectCallout">
            <a:avLst>
              <a:gd name="adj1" fmla="val 74447"/>
              <a:gd name="adj2" fmla="val -6345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依創新類型表格填寫合作類別</a:t>
            </a:r>
            <a:endParaRPr lang="en-US" altLang="zh-TW" sz="1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（範例）永續專案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創造共享價值</a:t>
            </a:r>
            <a:endParaRPr lang="en-US" altLang="zh-TW" sz="1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語音泡泡: 矩形 6">
            <a:extLst>
              <a:ext uri="{FF2B5EF4-FFF2-40B4-BE49-F238E27FC236}">
                <a16:creationId xmlns:a16="http://schemas.microsoft.com/office/drawing/2014/main" id="{05958699-0FFF-45A3-A2C6-96C71DCDE139}"/>
              </a:ext>
            </a:extLst>
          </p:cNvPr>
          <p:cNvSpPr/>
          <p:nvPr/>
        </p:nvSpPr>
        <p:spPr>
          <a:xfrm>
            <a:off x="8922840" y="3660252"/>
            <a:ext cx="3658067" cy="1390972"/>
          </a:xfrm>
          <a:prstGeom prst="wedgeRectCallout">
            <a:avLst>
              <a:gd name="adj1" fmla="val -63295"/>
              <a:gd name="adj2" fmla="val 373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（範例）</a:t>
            </a:r>
            <a:endParaRPr lang="en-US" altLang="zh-TW" sz="1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幫助當地增加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個穩定工作機會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協助當地</a:t>
            </a:r>
            <a:r>
              <a:rPr lang="zh-TW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發展「一日小農體驗」活動帶動觀光產業發展</a:t>
            </a:r>
            <a:endParaRPr lang="zh-TW" altLang="en-US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語音泡泡: 矩形 8">
            <a:extLst>
              <a:ext uri="{FF2B5EF4-FFF2-40B4-BE49-F238E27FC236}">
                <a16:creationId xmlns:a16="http://schemas.microsoft.com/office/drawing/2014/main" id="{62D35BBD-E576-4538-8769-D929F4E1A431}"/>
              </a:ext>
            </a:extLst>
          </p:cNvPr>
          <p:cNvSpPr/>
          <p:nvPr/>
        </p:nvSpPr>
        <p:spPr>
          <a:xfrm>
            <a:off x="8968753" y="5793578"/>
            <a:ext cx="2485210" cy="633336"/>
          </a:xfrm>
          <a:prstGeom prst="wedgeRectCallout">
            <a:avLst>
              <a:gd name="adj1" fmla="val -68527"/>
              <a:gd name="adj2" fmla="val 42586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請依此範例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62D921DF-34B4-4488-A261-E7C7D88D9609}"/>
              </a:ext>
            </a:extLst>
          </p:cNvPr>
          <p:cNvSpPr txBox="1"/>
          <p:nvPr/>
        </p:nvSpPr>
        <p:spPr>
          <a:xfrm>
            <a:off x="639353" y="2687504"/>
            <a:ext cx="16834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合作單位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Logo</a:t>
            </a:r>
          </a:p>
          <a:p>
            <a:pPr algn="ctr"/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長或寬約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2.5cm</a:t>
            </a:r>
          </a:p>
          <a:p>
            <a:pPr algn="ctr"/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解析度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dpi</a:t>
            </a:r>
            <a:r>
              <a: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以上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語音泡泡: 矩形 23">
            <a:extLst>
              <a:ext uri="{FF2B5EF4-FFF2-40B4-BE49-F238E27FC236}">
                <a16:creationId xmlns:a16="http://schemas.microsoft.com/office/drawing/2014/main" id="{20701EFB-5675-44C0-BA62-617829D12162}"/>
              </a:ext>
            </a:extLst>
          </p:cNvPr>
          <p:cNvSpPr/>
          <p:nvPr/>
        </p:nvSpPr>
        <p:spPr>
          <a:xfrm>
            <a:off x="2398375" y="6253337"/>
            <a:ext cx="3022509" cy="809297"/>
          </a:xfrm>
          <a:prstGeom prst="wedgeRectCallout">
            <a:avLst>
              <a:gd name="adj1" fmla="val -33004"/>
              <a:gd name="adj2" fmla="val -215423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在表格中將相對應之表格換成紅色</a:t>
            </a:r>
            <a:endParaRPr lang="zh-TW" altLang="en-US" sz="1400" dirty="0"/>
          </a:p>
        </p:txBody>
      </p:sp>
      <p:sp>
        <p:nvSpPr>
          <p:cNvPr id="26" name="語音泡泡: 矩形 25">
            <a:extLst>
              <a:ext uri="{FF2B5EF4-FFF2-40B4-BE49-F238E27FC236}">
                <a16:creationId xmlns:a16="http://schemas.microsoft.com/office/drawing/2014/main" id="{D56BFA85-7AD3-43F8-BEC4-0802098345BA}"/>
              </a:ext>
            </a:extLst>
          </p:cNvPr>
          <p:cNvSpPr/>
          <p:nvPr/>
        </p:nvSpPr>
        <p:spPr>
          <a:xfrm>
            <a:off x="9074011" y="431086"/>
            <a:ext cx="3658067" cy="849309"/>
          </a:xfrm>
          <a:prstGeom prst="wedgeRectCallout">
            <a:avLst>
              <a:gd name="adj1" fmla="val -62651"/>
              <a:gd name="adj2" fmla="val 45175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一句話描述專案期望達成之社會影響力</a:t>
            </a:r>
            <a:endParaRPr lang="en-US" altLang="zh-TW" sz="1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（範例）減少城鄉差距成為小農最暖靠山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7CD25D5-1FF8-44D2-AA25-FD31DCB9417C}"/>
              </a:ext>
            </a:extLst>
          </p:cNvPr>
          <p:cNvSpPr/>
          <p:nvPr/>
        </p:nvSpPr>
        <p:spPr>
          <a:xfrm>
            <a:off x="-3394108" y="1975945"/>
            <a:ext cx="3292696" cy="711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請使用微軟正黑體，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14pt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在下一頁簡報編輯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3718D33-99C9-4C0B-81AF-B911A766D472}"/>
              </a:ext>
            </a:extLst>
          </p:cNvPr>
          <p:cNvSpPr/>
          <p:nvPr/>
        </p:nvSpPr>
        <p:spPr>
          <a:xfrm>
            <a:off x="-3394108" y="2915459"/>
            <a:ext cx="3292696" cy="711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請使用微軟正黑體，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14pt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在下一頁簡報編輯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4403BAF-713A-46DC-9809-56E50CEFBCF3}"/>
              </a:ext>
            </a:extLst>
          </p:cNvPr>
          <p:cNvSpPr/>
          <p:nvPr/>
        </p:nvSpPr>
        <p:spPr>
          <a:xfrm>
            <a:off x="-3394108" y="3898248"/>
            <a:ext cx="3292696" cy="711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請使用微軟正黑體，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14pt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在下一頁簡報編輯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A48EF43-B0CD-4611-9991-C4554FDCAB71}"/>
              </a:ext>
            </a:extLst>
          </p:cNvPr>
          <p:cNvSpPr/>
          <p:nvPr/>
        </p:nvSpPr>
        <p:spPr>
          <a:xfrm>
            <a:off x="-3394108" y="4911888"/>
            <a:ext cx="3292696" cy="711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請使用微軟正黑體，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14pt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在下一頁簡報編輯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A38D334-E9B2-43D9-9E70-E327356883EB}"/>
              </a:ext>
            </a:extLst>
          </p:cNvPr>
          <p:cNvSpPr/>
          <p:nvPr/>
        </p:nvSpPr>
        <p:spPr>
          <a:xfrm>
            <a:off x="9288211" y="1816326"/>
            <a:ext cx="3292696" cy="711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請使用微軟正黑體，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14pt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在下一頁簡報編輯</a:t>
            </a:r>
          </a:p>
        </p:txBody>
      </p:sp>
    </p:spTree>
    <p:extLst>
      <p:ext uri="{BB962C8B-B14F-4D97-AF65-F5344CB8AC3E}">
        <p14:creationId xmlns:p14="http://schemas.microsoft.com/office/powerpoint/2010/main" val="34690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1CA04AA8-ED55-426D-BAD7-1EB3A52B2E57}"/>
              </a:ext>
            </a:extLst>
          </p:cNvPr>
          <p:cNvSpPr/>
          <p:nvPr/>
        </p:nvSpPr>
        <p:spPr>
          <a:xfrm rot="5400000">
            <a:off x="4208587" y="5046252"/>
            <a:ext cx="3060000" cy="288000"/>
          </a:xfrm>
          <a:prstGeom prst="triangle">
            <a:avLst/>
          </a:prstGeom>
          <a:solidFill>
            <a:srgbClr val="E958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54610" tIns="54610" rIns="54610" bIns="54610" rtlCol="0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5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7EA6DAE-8B68-491D-8A37-5B21350B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2E296C-420F-0C4F-A9CB-F71F46C59C94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charset="0"/>
                <a:ea typeface="新細明體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charset="0"/>
              <a:ea typeface="新細明體" charset="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C561D75C-6634-403A-A74D-739924A71E24}"/>
              </a:ext>
            </a:extLst>
          </p:cNvPr>
          <p:cNvGraphicFramePr>
            <a:graphicFrameLocks noGrp="1"/>
          </p:cNvGraphicFramePr>
          <p:nvPr/>
        </p:nvGraphicFramePr>
        <p:xfrm>
          <a:off x="3326920" y="3660252"/>
          <a:ext cx="2268000" cy="305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12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2030">
                <a:tc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1CE41CB4-1F84-48DF-B2B1-96E2F7C5A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61501"/>
              </p:ext>
            </p:extLst>
          </p:nvPr>
        </p:nvGraphicFramePr>
        <p:xfrm>
          <a:off x="6007638" y="3665993"/>
          <a:ext cx="2844000" cy="202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關鍵量化成果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000">
                <a:tc>
                  <a:txBody>
                    <a:bodyPr/>
                    <a:lstStyle/>
                    <a:p>
                      <a:pPr algn="just"/>
                      <a:endParaRPr lang="en-US" altLang="zh-TW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9CA371F0-007B-4C7A-AE7E-FC345D44E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52694"/>
              </p:ext>
            </p:extLst>
          </p:nvPr>
        </p:nvGraphicFramePr>
        <p:xfrm>
          <a:off x="6007638" y="5792389"/>
          <a:ext cx="2837978" cy="921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4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專案金額規模</a:t>
                      </a:r>
                      <a:r>
                        <a:rPr lang="en-US" altLang="zh-TW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自提</a:t>
                      </a:r>
                      <a:r>
                        <a:rPr lang="en-US" altLang="zh-TW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61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$</a:t>
                      </a:r>
                      <a:r>
                        <a:rPr lang="zh-TW" altLang="en-US" sz="18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元整</a:t>
                      </a:r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50DE936D-DCAB-4A09-95E2-42876ED5E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095956"/>
              </p:ext>
            </p:extLst>
          </p:nvPr>
        </p:nvGraphicFramePr>
        <p:xfrm>
          <a:off x="283397" y="1461085"/>
          <a:ext cx="856221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9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86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企業介紹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4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11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合作說明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6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" name="群組 14">
            <a:extLst>
              <a:ext uri="{FF2B5EF4-FFF2-40B4-BE49-F238E27FC236}">
                <a16:creationId xmlns:a16="http://schemas.microsoft.com/office/drawing/2014/main" id="{EACF042E-1356-4503-9A2C-1F2C2BAB9D93}"/>
              </a:ext>
            </a:extLst>
          </p:cNvPr>
          <p:cNvGrpSpPr/>
          <p:nvPr/>
        </p:nvGrpSpPr>
        <p:grpSpPr>
          <a:xfrm>
            <a:off x="138418" y="835246"/>
            <a:ext cx="8835992" cy="538108"/>
            <a:chOff x="135380" y="461785"/>
            <a:chExt cx="8760709" cy="538108"/>
          </a:xfrm>
        </p:grpSpPr>
        <p:sp>
          <p:nvSpPr>
            <p:cNvPr id="16" name="Rectangle 2019">
              <a:extLst>
                <a:ext uri="{FF2B5EF4-FFF2-40B4-BE49-F238E27FC236}">
                  <a16:creationId xmlns:a16="http://schemas.microsoft.com/office/drawing/2014/main" id="{A1234F36-DA2A-4528-9176-B727E4729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676" y="510564"/>
              <a:ext cx="8025348" cy="489329"/>
            </a:xfrm>
            <a:prstGeom prst="rect">
              <a:avLst/>
            </a:prstGeom>
            <a:solidFill>
              <a:srgbClr val="00409A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KPMG Extralight"/>
              </a:endParaRPr>
            </a:p>
          </p:txBody>
        </p:sp>
        <p:sp>
          <p:nvSpPr>
            <p:cNvPr id="17" name="Rectangle 2020">
              <a:extLst>
                <a:ext uri="{FF2B5EF4-FFF2-40B4-BE49-F238E27FC236}">
                  <a16:creationId xmlns:a16="http://schemas.microsoft.com/office/drawing/2014/main" id="{C301F798-1674-4C1E-876C-92F4C9174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02" y="510564"/>
              <a:ext cx="2996756" cy="489329"/>
            </a:xfrm>
            <a:prstGeom prst="rect">
              <a:avLst/>
            </a:prstGeom>
            <a:solidFill>
              <a:srgbClr val="E95847"/>
            </a:solidFill>
            <a:ln w="6350" cap="flat" cmpd="sng" algn="ctr">
              <a:solidFill>
                <a:srgbClr val="EC5A4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KPMG Extralight"/>
              </a:endParaRPr>
            </a:p>
          </p:txBody>
        </p:sp>
        <p:sp>
          <p:nvSpPr>
            <p:cNvPr id="18" name="Freeform 1978">
              <a:extLst>
                <a:ext uri="{FF2B5EF4-FFF2-40B4-BE49-F238E27FC236}">
                  <a16:creationId xmlns:a16="http://schemas.microsoft.com/office/drawing/2014/main" id="{C5A063E4-0288-4724-A224-7D7A3A438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393" y="512228"/>
              <a:ext cx="310059" cy="486000"/>
            </a:xfrm>
            <a:custGeom>
              <a:avLst/>
              <a:gdLst>
                <a:gd name="T0" fmla="*/ 2147483647 w 59"/>
                <a:gd name="T1" fmla="*/ 2147483647 h 70"/>
                <a:gd name="T2" fmla="*/ 0 w 59"/>
                <a:gd name="T3" fmla="*/ 2147483647 h 70"/>
                <a:gd name="T4" fmla="*/ 0 w 59"/>
                <a:gd name="T5" fmla="*/ 0 h 70"/>
                <a:gd name="T6" fmla="*/ 2147483647 w 59"/>
                <a:gd name="T7" fmla="*/ 2147483647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70"/>
                <a:gd name="T14" fmla="*/ 59 w 59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70">
                  <a:moveTo>
                    <a:pt x="59" y="35"/>
                  </a:moveTo>
                  <a:lnTo>
                    <a:pt x="0" y="70"/>
                  </a:lnTo>
                  <a:lnTo>
                    <a:pt x="0" y="0"/>
                  </a:lnTo>
                  <a:lnTo>
                    <a:pt x="59" y="35"/>
                  </a:lnTo>
                  <a:close/>
                </a:path>
              </a:pathLst>
            </a:custGeom>
            <a:solidFill>
              <a:srgbClr val="EB5846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KPMG Extralight"/>
              </a:endParaRPr>
            </a:p>
          </p:txBody>
        </p:sp>
        <p:sp>
          <p:nvSpPr>
            <p:cNvPr id="19" name="內容版面配置區 2">
              <a:extLst>
                <a:ext uri="{FF2B5EF4-FFF2-40B4-BE49-F238E27FC236}">
                  <a16:creationId xmlns:a16="http://schemas.microsoft.com/office/drawing/2014/main" id="{3128974B-C518-46FC-99DC-AB38055A8BA5}"/>
                </a:ext>
              </a:extLst>
            </p:cNvPr>
            <p:cNvSpPr txBox="1">
              <a:spLocks/>
            </p:cNvSpPr>
            <p:nvPr/>
          </p:nvSpPr>
          <p:spPr>
            <a:xfrm>
              <a:off x="135380" y="461785"/>
              <a:ext cx="3264642" cy="48555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57175" indent="-257175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557213" indent="-214313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1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8572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2001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5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15430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5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base" latinLnBrk="0" hangingPunct="1">
                <a:lnSpc>
                  <a:spcPct val="17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內容版面配置區 2">
              <a:extLst>
                <a:ext uri="{FF2B5EF4-FFF2-40B4-BE49-F238E27FC236}">
                  <a16:creationId xmlns:a16="http://schemas.microsoft.com/office/drawing/2014/main" id="{2B939B39-9CA0-44DB-AFFE-9A0973B0C0E6}"/>
                </a:ext>
              </a:extLst>
            </p:cNvPr>
            <p:cNvSpPr txBox="1">
              <a:spLocks/>
            </p:cNvSpPr>
            <p:nvPr/>
          </p:nvSpPr>
          <p:spPr>
            <a:xfrm>
              <a:off x="3539743" y="481034"/>
              <a:ext cx="5356346" cy="5179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57175" indent="-257175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557213" indent="-214313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1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8572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2001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5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15430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500" kern="1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18859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base" latinLnBrk="0" hangingPunct="1">
                <a:lnSpc>
                  <a:spcPct val="17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4" name="表格 4">
            <a:extLst>
              <a:ext uri="{FF2B5EF4-FFF2-40B4-BE49-F238E27FC236}">
                <a16:creationId xmlns:a16="http://schemas.microsoft.com/office/drawing/2014/main" id="{CAEA6B93-ACFA-491D-A9ED-8A706CC76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528211"/>
              </p:ext>
            </p:extLst>
          </p:nvPr>
        </p:nvGraphicFramePr>
        <p:xfrm>
          <a:off x="292361" y="3665994"/>
          <a:ext cx="2905394" cy="304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64">
                  <a:extLst>
                    <a:ext uri="{9D8B030D-6E8A-4147-A177-3AD203B41FA5}">
                      <a16:colId xmlns:a16="http://schemas.microsoft.com/office/drawing/2014/main" val="4261736621"/>
                    </a:ext>
                  </a:extLst>
                </a:gridCol>
                <a:gridCol w="557788">
                  <a:extLst>
                    <a:ext uri="{9D8B030D-6E8A-4147-A177-3AD203B41FA5}">
                      <a16:colId xmlns:a16="http://schemas.microsoft.com/office/drawing/2014/main" val="2603074223"/>
                    </a:ext>
                  </a:extLst>
                </a:gridCol>
                <a:gridCol w="567614">
                  <a:extLst>
                    <a:ext uri="{9D8B030D-6E8A-4147-A177-3AD203B41FA5}">
                      <a16:colId xmlns:a16="http://schemas.microsoft.com/office/drawing/2014/main" val="3554288277"/>
                    </a:ext>
                  </a:extLst>
                </a:gridCol>
                <a:gridCol w="567614">
                  <a:extLst>
                    <a:ext uri="{9D8B030D-6E8A-4147-A177-3AD203B41FA5}">
                      <a16:colId xmlns:a16="http://schemas.microsoft.com/office/drawing/2014/main" val="4285808173"/>
                    </a:ext>
                  </a:extLst>
                </a:gridCol>
                <a:gridCol w="567614">
                  <a:extLst>
                    <a:ext uri="{9D8B030D-6E8A-4147-A177-3AD203B41FA5}">
                      <a16:colId xmlns:a16="http://schemas.microsoft.com/office/drawing/2014/main" val="3574878536"/>
                    </a:ext>
                  </a:extLst>
                </a:gridCol>
              </a:tblGrid>
              <a:tr h="370977">
                <a:tc gridSpan="5"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創新類型</a:t>
                      </a:r>
                    </a:p>
                  </a:txBody>
                  <a:tcPr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33437"/>
                  </a:ext>
                </a:extLst>
              </a:tr>
              <a:tr h="404703"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改變</a:t>
                      </a:r>
                      <a:endParaRPr lang="en-US" altLang="zh-TW" sz="9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企業形象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提升</a:t>
                      </a:r>
                      <a:endParaRPr lang="en-US" altLang="zh-TW" sz="9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營運效能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進入</a:t>
                      </a:r>
                      <a:endParaRPr lang="en-US" altLang="zh-TW" sz="9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新市場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創造</a:t>
                      </a:r>
                      <a:endParaRPr lang="en-US" altLang="zh-TW" sz="900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0" rtl="0" eaLnBrk="1" latinLnBrk="0" hangingPunct="1">
                        <a:tabLst>
                          <a:tab pos="72000" algn="l"/>
                        </a:tabLst>
                      </a:pPr>
                      <a:r>
                        <a:rPr lang="zh-TW" altLang="en-US" sz="900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共享價值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065756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投融資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9040" marR="49040" marT="24520" marB="245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80549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itchFamily="34" charset="0"/>
                        </a:rPr>
                        <a:t>永續專案</a:t>
                      </a:r>
                      <a:endParaRPr lang="en-US" altLang="zh-TW" sz="900" b="0" kern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9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9040" marR="49040" marT="24520" marB="245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519616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供應鏈創新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9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9040" marR="49040" marT="24520" marB="245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024806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通路上架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9040" marR="49040" marT="24520" marB="245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566987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職工福利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120237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公關行銷</a:t>
                      </a:r>
                      <a:endParaRPr lang="en-US" altLang="zh-TW" sz="900" b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33046"/>
                  </a:ext>
                </a:extLst>
              </a:tr>
              <a:tr h="3242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資金贊助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026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997927"/>
      </p:ext>
    </p:extLst>
  </p:cSld>
  <p:clrMapOvr>
    <a:masterClrMapping/>
  </p:clrMapOvr>
</p:sld>
</file>

<file path=ppt/theme/theme1.xml><?xml version="1.0" encoding="utf-8"?>
<a:theme xmlns:a="http://schemas.openxmlformats.org/drawingml/2006/main" name="4_預設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2889EB322846CF4CB1E6E916867E63C0" ma:contentTypeVersion="" ma:contentTypeDescription="建立新的文件。" ma:contentTypeScope="" ma:versionID="eb00c944abb32c7902287ddfde77306b">
  <xsd:schema xmlns:xsd="http://www.w3.org/2001/XMLSchema" xmlns:xs="http://www.w3.org/2001/XMLSchema" xmlns:p="http://schemas.microsoft.com/office/2006/metadata/properties" xmlns:ns2="37c2e0e6-6fb3-4354-a610-f1dd98489e24" targetNamespace="http://schemas.microsoft.com/office/2006/metadata/properties" ma:root="true" ma:fieldsID="e4b1c756a48325566b0108b997865dd4" ns2:_="">
    <xsd:import namespace="37c2e0e6-6fb3-4354-a610-f1dd98489e2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2e0e6-6fb3-4354-a610-f1dd98489e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BE896F-91C6-4EA0-8D1D-D6FA905A3434}"/>
</file>

<file path=customXml/itemProps2.xml><?xml version="1.0" encoding="utf-8"?>
<ds:datastoreItem xmlns:ds="http://schemas.openxmlformats.org/officeDocument/2006/customXml" ds:itemID="{459FB026-66DD-4A53-BD90-C7635E88293F}"/>
</file>

<file path=customXml/itemProps3.xml><?xml version="1.0" encoding="utf-8"?>
<ds:datastoreItem xmlns:ds="http://schemas.openxmlformats.org/officeDocument/2006/customXml" ds:itemID="{BF15A12F-7C54-40F6-9894-D4A950771A4D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338</Words>
  <Application>Microsoft Office PowerPoint</Application>
  <PresentationFormat>如螢幕大小 (4:3)</PresentationFormat>
  <Paragraphs>80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Univers for KPMG</vt:lpstr>
      <vt:lpstr>Univers for KPMG Light</vt:lpstr>
      <vt:lpstr>4_預設佈景主題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Lee, Ning R.N. (TW/331B00)</dc:creator>
  <cp:lastModifiedBy>Lee, Ning R.N. (TW/331B00)</cp:lastModifiedBy>
  <cp:revision>12</cp:revision>
  <dcterms:created xsi:type="dcterms:W3CDTF">2021-11-12T11:31:27Z</dcterms:created>
  <dcterms:modified xsi:type="dcterms:W3CDTF">2022-01-23T17:27:30Z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0x0101002889EB322846CF4CB1E6E916867E63C0</vt:lpwstr>
  </property>
</Properties>
</file>