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4"/>
  </p:sldMasterIdLst>
  <p:notesMasterIdLst>
    <p:notesMasterId r:id="rId7"/>
  </p:notesMasterIdLst>
  <p:sldIdLst>
    <p:sldId id="326" r:id="rId5"/>
    <p:sldId id="327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D6B"/>
    <a:srgbClr val="EFB941"/>
    <a:srgbClr val="FFFFFF"/>
    <a:srgbClr val="00409A"/>
    <a:srgbClr val="17375E"/>
    <a:srgbClr val="6D2077"/>
    <a:srgbClr val="D4CCD6"/>
    <a:srgbClr val="EBE7EC"/>
    <a:srgbClr val="4BACC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824" autoAdjust="0"/>
  </p:normalViewPr>
  <p:slideViewPr>
    <p:cSldViewPr snapToGrid="0">
      <p:cViewPr varScale="1">
        <p:scale>
          <a:sx n="62" d="100"/>
          <a:sy n="62" d="100"/>
        </p:scale>
        <p:origin x="13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0690B-774C-4A65-A2CE-B8C133A712FE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3638A-7AFD-4420-9677-FC0053C5C7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57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459" t="16098" r="31836" b="58212"/>
          <a:stretch/>
        </p:blipFill>
        <p:spPr>
          <a:xfrm>
            <a:off x="4474944" y="2132856"/>
            <a:ext cx="4692270" cy="45206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4716-0430-4424-B436-AE95EC9CC600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33614" y="6492875"/>
            <a:ext cx="2133600" cy="365125"/>
          </a:xfrm>
        </p:spPr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202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9EAD-C243-4775-9FC9-44F7F6B8D1F4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44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A0A5-03AE-4644-9981-0EF8DCF57EA4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58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BE24-42BB-4587-B2E1-CC510309DD81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65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AC4E7-7837-49ED-BB3C-82A5AE64147C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8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923-BDB3-4644-9A7F-A825CA2B75EF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996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6E89-74E1-4453-83B4-803DEAF5E6C1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77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331B-9B74-4ED2-8702-9BC649D9E9E2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43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22E6-E450-46F4-9F31-67E3B14D1DB1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05755" y="6492875"/>
            <a:ext cx="2133600" cy="365125"/>
          </a:xfrm>
        </p:spPr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971600" y="980728"/>
            <a:ext cx="7344816" cy="0"/>
          </a:xfrm>
          <a:prstGeom prst="line">
            <a:avLst/>
          </a:prstGeom>
          <a:ln>
            <a:solidFill>
              <a:srgbClr val="EFB9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47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2995-1022-46CB-8A30-FEC54EBB3668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8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86A9-AC57-429D-9CF1-D9ADB2541FC2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49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C4E2-3467-46FA-9B06-8E15BE2B0FC4}" type="datetime1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E6BA2B6-7759-50E9-E95D-8305E5912F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70862" b="-42709"/>
          <a:stretch/>
        </p:blipFill>
        <p:spPr>
          <a:xfrm>
            <a:off x="5940152" y="44624"/>
            <a:ext cx="1711237" cy="26246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1653"/>
            <a:ext cx="1303016" cy="26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8EE686C-ED14-83B7-1585-88A83E4A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155419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A619-8B77-4344-AAC4-ED5728AC9DB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等腰三角形 12">
            <a:extLst>
              <a:ext uri="{FF2B5EF4-FFF2-40B4-BE49-F238E27FC236}">
                <a16:creationId xmlns:a16="http://schemas.microsoft.com/office/drawing/2014/main" id="{01D301D2-7EA7-20B6-C126-FBF91CD344D2}"/>
              </a:ext>
            </a:extLst>
          </p:cNvPr>
          <p:cNvSpPr/>
          <p:nvPr/>
        </p:nvSpPr>
        <p:spPr>
          <a:xfrm rot="5400013">
            <a:off x="5436507" y="4589986"/>
            <a:ext cx="633330" cy="230789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270"/>
              <a:gd name="f11" fmla="+- 0 0 -180"/>
              <a:gd name="f12" fmla="+- 0 0 -90"/>
              <a:gd name="f13" fmla="abs f4"/>
              <a:gd name="f14" fmla="abs f5"/>
              <a:gd name="f15" fmla="abs f6"/>
              <a:gd name="f16" fmla="val f7"/>
              <a:gd name="f17" fmla="val f8"/>
              <a:gd name="f18" fmla="*/ f9 f1 1"/>
              <a:gd name="f19" fmla="*/ f10 f1 1"/>
              <a:gd name="f20" fmla="*/ f11 f1 1"/>
              <a:gd name="f21" fmla="*/ f12 f1 1"/>
              <a:gd name="f22" fmla="?: f13 f4 1"/>
              <a:gd name="f23" fmla="?: f14 f5 1"/>
              <a:gd name="f24" fmla="?: f15 f6 1"/>
              <a:gd name="f25" fmla="*/ f18 1 f3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0 f2"/>
              <a:gd name="f34" fmla="+- f26 0 f2"/>
              <a:gd name="f35" fmla="+- f27 0 f2"/>
              <a:gd name="f36" fmla="+- f28 0 f2"/>
              <a:gd name="f37" fmla="min f30 f29"/>
              <a:gd name="f38" fmla="*/ f31 1 f24"/>
              <a:gd name="f39" fmla="*/ f32 1 f24"/>
              <a:gd name="f40" fmla="val f38"/>
              <a:gd name="f41" fmla="val f39"/>
              <a:gd name="f42" fmla="*/ f16 f37 1"/>
              <a:gd name="f43" fmla="+- f41 0 f16"/>
              <a:gd name="f44" fmla="+- f40 0 f16"/>
              <a:gd name="f45" fmla="*/ f41 f37 1"/>
              <a:gd name="f46" fmla="*/ f40 f37 1"/>
              <a:gd name="f47" fmla="*/ f43 1 2"/>
              <a:gd name="f48" fmla="*/ f44 1 2"/>
              <a:gd name="f49" fmla="*/ f44 f17 1"/>
              <a:gd name="f50" fmla="+- f16 f47 0"/>
              <a:gd name="f51" fmla="*/ f49 1 200000"/>
              <a:gd name="f52" fmla="*/ f49 1 100000"/>
              <a:gd name="f53" fmla="+- f51 f48 0"/>
              <a:gd name="f54" fmla="*/ f51 f37 1"/>
              <a:gd name="f55" fmla="*/ f50 f37 1"/>
              <a:gd name="f56" fmla="*/ f52 f37 1"/>
              <a:gd name="f57" fmla="*/ f53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56" y="f42"/>
              </a:cxn>
              <a:cxn ang="f34">
                <a:pos x="f54" y="f55"/>
              </a:cxn>
              <a:cxn ang="f35">
                <a:pos x="f42" y="f45"/>
              </a:cxn>
              <a:cxn ang="f35">
                <a:pos x="f56" y="f45"/>
              </a:cxn>
              <a:cxn ang="f35">
                <a:pos x="f46" y="f45"/>
              </a:cxn>
              <a:cxn ang="f36">
                <a:pos x="f57" y="f55"/>
              </a:cxn>
            </a:cxnLst>
            <a:rect l="f54" t="f55" r="f57" b="f45"/>
            <a:pathLst>
              <a:path>
                <a:moveTo>
                  <a:pt x="f42" y="f45"/>
                </a:moveTo>
                <a:lnTo>
                  <a:pt x="f56" y="f42"/>
                </a:lnTo>
                <a:lnTo>
                  <a:pt x="f46" y="f45"/>
                </a:lnTo>
                <a:close/>
              </a:path>
            </a:pathLst>
          </a:custGeom>
          <a:solidFill>
            <a:srgbClr val="EFB941"/>
          </a:solidFill>
          <a:ln cap="flat">
            <a:solidFill>
              <a:srgbClr val="EFB941"/>
            </a:solidFill>
            <a:prstDash val="solid"/>
          </a:ln>
        </p:spPr>
        <p:txBody>
          <a:bodyPr vert="horz" wrap="square" lIns="54607" tIns="54607" rIns="54607" bIns="54607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grpSp>
        <p:nvGrpSpPr>
          <p:cNvPr id="6" name="群組 14">
            <a:extLst>
              <a:ext uri="{FF2B5EF4-FFF2-40B4-BE49-F238E27FC236}">
                <a16:creationId xmlns:a16="http://schemas.microsoft.com/office/drawing/2014/main" id="{D836A6D1-474C-31A6-DFD6-16E61BD24948}"/>
              </a:ext>
            </a:extLst>
          </p:cNvPr>
          <p:cNvGrpSpPr/>
          <p:nvPr/>
        </p:nvGrpSpPr>
        <p:grpSpPr>
          <a:xfrm>
            <a:off x="275307" y="517470"/>
            <a:ext cx="8573972" cy="541148"/>
            <a:chOff x="275307" y="854926"/>
            <a:chExt cx="8573972" cy="541148"/>
          </a:xfrm>
        </p:grpSpPr>
        <p:sp>
          <p:nvSpPr>
            <p:cNvPr id="7" name="Rectangle 2019">
              <a:extLst>
                <a:ext uri="{FF2B5EF4-FFF2-40B4-BE49-F238E27FC236}">
                  <a16:creationId xmlns:a16="http://schemas.microsoft.com/office/drawing/2014/main" id="{2EA121EF-A1C0-7B04-3366-8C9908FF80FE}"/>
                </a:ext>
              </a:extLst>
            </p:cNvPr>
            <p:cNvSpPr/>
            <p:nvPr/>
          </p:nvSpPr>
          <p:spPr>
            <a:xfrm>
              <a:off x="754965" y="884023"/>
              <a:ext cx="8094314" cy="489332"/>
            </a:xfrm>
            <a:prstGeom prst="rect">
              <a:avLst/>
            </a:prstGeom>
            <a:solidFill>
              <a:srgbClr val="88BD6B"/>
            </a:solidFill>
            <a:ln cap="flat">
              <a:solidFill>
                <a:srgbClr val="88BD6B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8" name="Rectangle 2020">
              <a:extLst>
                <a:ext uri="{FF2B5EF4-FFF2-40B4-BE49-F238E27FC236}">
                  <a16:creationId xmlns:a16="http://schemas.microsoft.com/office/drawing/2014/main" id="{B7D33AEE-4BE3-564F-153D-59F283C23F70}"/>
                </a:ext>
              </a:extLst>
            </p:cNvPr>
            <p:cNvSpPr/>
            <p:nvPr/>
          </p:nvSpPr>
          <p:spPr>
            <a:xfrm>
              <a:off x="275307" y="884023"/>
              <a:ext cx="3022503" cy="489332"/>
            </a:xfrm>
            <a:prstGeom prst="rect">
              <a:avLst/>
            </a:prstGeom>
            <a:solidFill>
              <a:srgbClr val="EFB941"/>
            </a:solidFill>
            <a:ln w="6345" cap="flat">
              <a:solidFill>
                <a:srgbClr val="EFB94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9" name="Freeform 1978">
              <a:extLst>
                <a:ext uri="{FF2B5EF4-FFF2-40B4-BE49-F238E27FC236}">
                  <a16:creationId xmlns:a16="http://schemas.microsoft.com/office/drawing/2014/main" id="{BDD183EB-5EDC-AEF9-49AB-C8E8892B9B9B}"/>
                </a:ext>
              </a:extLst>
            </p:cNvPr>
            <p:cNvSpPr/>
            <p:nvPr/>
          </p:nvSpPr>
          <p:spPr>
            <a:xfrm>
              <a:off x="3300371" y="885687"/>
              <a:ext cx="312724" cy="486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70"/>
                <a:gd name="f8" fmla="val 35"/>
                <a:gd name="f9" fmla="+- 0 0 -90"/>
                <a:gd name="f10" fmla="*/ f3 1 59"/>
                <a:gd name="f11" fmla="*/ f4 1 70"/>
                <a:gd name="f12" fmla="val f5"/>
                <a:gd name="f13" fmla="val f6"/>
                <a:gd name="f14" fmla="val f7"/>
                <a:gd name="f15" fmla="*/ f9 f0 1"/>
                <a:gd name="f16" fmla="+- f14 0 f12"/>
                <a:gd name="f17" fmla="+- f13 0 f12"/>
                <a:gd name="f18" fmla="*/ f15 1 f2"/>
                <a:gd name="f19" fmla="*/ f17 1 59"/>
                <a:gd name="f20" fmla="*/ f16 1 70"/>
                <a:gd name="f21" fmla="*/ 2147483647 f17 1"/>
                <a:gd name="f22" fmla="*/ 2147483647 f16 1"/>
                <a:gd name="f23" fmla="*/ 0 f17 1"/>
                <a:gd name="f24" fmla="*/ 0 f16 1"/>
                <a:gd name="f25" fmla="*/ 59 f17 1"/>
                <a:gd name="f26" fmla="*/ 70 f16 1"/>
                <a:gd name="f27" fmla="+- f18 0 f1"/>
                <a:gd name="f28" fmla="*/ f21 1 59"/>
                <a:gd name="f29" fmla="*/ f22 1 70"/>
                <a:gd name="f30" fmla="*/ f23 1 59"/>
                <a:gd name="f31" fmla="*/ f24 1 70"/>
                <a:gd name="f32" fmla="*/ f25 1 59"/>
                <a:gd name="f33" fmla="*/ f26 1 70"/>
                <a:gd name="f34" fmla="*/ f28 1 f19"/>
                <a:gd name="f35" fmla="*/ f29 1 f20"/>
                <a:gd name="f36" fmla="*/ f30 1 f19"/>
                <a:gd name="f37" fmla="*/ f31 1 f20"/>
                <a:gd name="f38" fmla="*/ f32 1 f19"/>
                <a:gd name="f39" fmla="*/ f33 1 f20"/>
                <a:gd name="f40" fmla="*/ f36 f10 1"/>
                <a:gd name="f41" fmla="*/ f38 f10 1"/>
                <a:gd name="f42" fmla="*/ f39 f11 1"/>
                <a:gd name="f43" fmla="*/ f37 f11 1"/>
                <a:gd name="f44" fmla="*/ f34 f10 1"/>
                <a:gd name="f45" fmla="*/ f35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44" y="f45"/>
                </a:cxn>
                <a:cxn ang="f27">
                  <a:pos x="f40" y="f45"/>
                </a:cxn>
                <a:cxn ang="f27">
                  <a:pos x="f40" y="f43"/>
                </a:cxn>
                <a:cxn ang="f27">
                  <a:pos x="f44" y="f45"/>
                </a:cxn>
              </a:cxnLst>
              <a:rect l="f40" t="f43" r="f41" b="f42"/>
              <a:pathLst>
                <a:path w="59" h="70">
                  <a:moveTo>
                    <a:pt x="f6" y="f8"/>
                  </a:moveTo>
                  <a:lnTo>
                    <a:pt x="f5" y="f7"/>
                  </a:lnTo>
                  <a:lnTo>
                    <a:pt x="f5" y="f5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EFB941"/>
            </a:solidFill>
            <a:ln cap="flat">
              <a:solidFill>
                <a:srgbClr val="EFB941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10" name="內容版面配置區 2">
              <a:extLst>
                <a:ext uri="{FF2B5EF4-FFF2-40B4-BE49-F238E27FC236}">
                  <a16:creationId xmlns:a16="http://schemas.microsoft.com/office/drawing/2014/main" id="{5BBB67B8-4FB5-56D2-1E24-2431AC98A26E}"/>
                </a:ext>
              </a:extLst>
            </p:cNvPr>
            <p:cNvSpPr txBox="1"/>
            <p:nvPr/>
          </p:nvSpPr>
          <p:spPr>
            <a:xfrm>
              <a:off x="275307" y="854926"/>
              <a:ext cx="3292699" cy="48555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合作類別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  <p:sp>
          <p:nvSpPr>
            <p:cNvPr id="11" name="內容版面配置區 2">
              <a:extLst>
                <a:ext uri="{FF2B5EF4-FFF2-40B4-BE49-F238E27FC236}">
                  <a16:creationId xmlns:a16="http://schemas.microsoft.com/office/drawing/2014/main" id="{C26B723A-8F22-D7A6-5E6B-DCC82282B821}"/>
                </a:ext>
              </a:extLst>
            </p:cNvPr>
            <p:cNvSpPr txBox="1"/>
            <p:nvPr/>
          </p:nvSpPr>
          <p:spPr>
            <a:xfrm>
              <a:off x="3237259" y="878167"/>
              <a:ext cx="5402375" cy="51790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請用一句話描述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</p:grpSp>
      <p:sp>
        <p:nvSpPr>
          <p:cNvPr id="12" name="文字方塊 1">
            <a:extLst>
              <a:ext uri="{FF2B5EF4-FFF2-40B4-BE49-F238E27FC236}">
                <a16:creationId xmlns:a16="http://schemas.microsoft.com/office/drawing/2014/main" id="{8B0C28FD-DE41-22BF-D485-BCC0C2AE20F4}"/>
              </a:ext>
            </a:extLst>
          </p:cNvPr>
          <p:cNvSpPr txBox="1"/>
          <p:nvPr/>
        </p:nvSpPr>
        <p:spPr>
          <a:xfrm>
            <a:off x="639348" y="1398276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申請單位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3" name="語音泡泡: 矩形 5">
            <a:extLst>
              <a:ext uri="{FF2B5EF4-FFF2-40B4-BE49-F238E27FC236}">
                <a16:creationId xmlns:a16="http://schemas.microsoft.com/office/drawing/2014/main" id="{8DC39FF8-30E4-5DDB-AE1D-9368F3DA4ED3}"/>
              </a:ext>
            </a:extLst>
          </p:cNvPr>
          <p:cNvSpPr/>
          <p:nvPr/>
        </p:nvSpPr>
        <p:spPr>
          <a:xfrm>
            <a:off x="-3394106" y="759930"/>
            <a:ext cx="3292699" cy="961784"/>
          </a:xfrm>
          <a:custGeom>
            <a:avLst>
              <a:gd name="f0" fmla="val 26881"/>
              <a:gd name="f1" fmla="val 9429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依創新類型表格填寫合作類別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（範例）永續專案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 x </a:t>
            </a: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創造共享價值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4" name="語音泡泡: 矩形 6">
            <a:extLst>
              <a:ext uri="{FF2B5EF4-FFF2-40B4-BE49-F238E27FC236}">
                <a16:creationId xmlns:a16="http://schemas.microsoft.com/office/drawing/2014/main" id="{5F4D89CA-ED84-2077-0D62-F1608C92CF9B}"/>
              </a:ext>
            </a:extLst>
          </p:cNvPr>
          <p:cNvSpPr/>
          <p:nvPr/>
        </p:nvSpPr>
        <p:spPr>
          <a:xfrm>
            <a:off x="8922843" y="3660251"/>
            <a:ext cx="3658066" cy="1390976"/>
          </a:xfrm>
          <a:custGeom>
            <a:avLst>
              <a:gd name="f0" fmla="val -2872"/>
              <a:gd name="f1" fmla="val 11606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（範例）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Calibri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110</a:t>
            </a: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年幫助當地增加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50</a:t>
            </a: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個穩定工作機會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Calibri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協助當地發展「一日小農體驗」活動帶動觀光產業發展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5" name="語音泡泡: 矩形 8">
            <a:extLst>
              <a:ext uri="{FF2B5EF4-FFF2-40B4-BE49-F238E27FC236}">
                <a16:creationId xmlns:a16="http://schemas.microsoft.com/office/drawing/2014/main" id="{87552D6C-850F-CEC0-9EEF-51D090E4AC57}"/>
              </a:ext>
            </a:extLst>
          </p:cNvPr>
          <p:cNvSpPr/>
          <p:nvPr/>
        </p:nvSpPr>
        <p:spPr>
          <a:xfrm>
            <a:off x="8968755" y="5456118"/>
            <a:ext cx="2485211" cy="633331"/>
          </a:xfrm>
          <a:custGeom>
            <a:avLst>
              <a:gd name="f0" fmla="val -4002"/>
              <a:gd name="f1" fmla="val 19999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請依此範例填寫</a:t>
            </a:r>
          </a:p>
        </p:txBody>
      </p:sp>
      <p:sp>
        <p:nvSpPr>
          <p:cNvPr id="16" name="文字方塊 24">
            <a:extLst>
              <a:ext uri="{FF2B5EF4-FFF2-40B4-BE49-F238E27FC236}">
                <a16:creationId xmlns:a16="http://schemas.microsoft.com/office/drawing/2014/main" id="{8117F336-6A40-3C41-D2C2-093D613B5994}"/>
              </a:ext>
            </a:extLst>
          </p:cNvPr>
          <p:cNvSpPr txBox="1"/>
          <p:nvPr/>
        </p:nvSpPr>
        <p:spPr>
          <a:xfrm>
            <a:off x="639348" y="2350047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合作單位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7" name="語音泡泡: 矩形 23">
            <a:extLst>
              <a:ext uri="{FF2B5EF4-FFF2-40B4-BE49-F238E27FC236}">
                <a16:creationId xmlns:a16="http://schemas.microsoft.com/office/drawing/2014/main" id="{7E195C71-2E8B-D381-EFE0-58D0CC5B792C}"/>
              </a:ext>
            </a:extLst>
          </p:cNvPr>
          <p:cNvSpPr/>
          <p:nvPr/>
        </p:nvSpPr>
        <p:spPr>
          <a:xfrm>
            <a:off x="184102" y="5484552"/>
            <a:ext cx="3022512" cy="809298"/>
          </a:xfrm>
          <a:custGeom>
            <a:avLst>
              <a:gd name="f0" fmla="val 3671"/>
              <a:gd name="f1" fmla="val -3573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在表格中將相對應之表格換成紅色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新細明體" pitchFamily="18"/>
              <a:cs typeface="+mn-cs"/>
            </a:endParaRPr>
          </a:p>
        </p:txBody>
      </p:sp>
      <p:sp>
        <p:nvSpPr>
          <p:cNvPr id="18" name="語音泡泡: 矩形 25">
            <a:extLst>
              <a:ext uri="{FF2B5EF4-FFF2-40B4-BE49-F238E27FC236}">
                <a16:creationId xmlns:a16="http://schemas.microsoft.com/office/drawing/2014/main" id="{30C38D4B-FBA9-4D42-B564-62834ECB6720}"/>
              </a:ext>
            </a:extLst>
          </p:cNvPr>
          <p:cNvSpPr/>
          <p:nvPr/>
        </p:nvSpPr>
        <p:spPr>
          <a:xfrm>
            <a:off x="9074011" y="431084"/>
            <a:ext cx="3658066" cy="849313"/>
          </a:xfrm>
          <a:custGeom>
            <a:avLst>
              <a:gd name="f0" fmla="val -2733"/>
              <a:gd name="f1" fmla="val 20558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一句話描述專案期望達成之社會影響力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（範例）減少城鄉差距成為小農最暖靠山</a:t>
            </a:r>
          </a:p>
        </p:txBody>
      </p:sp>
      <p:sp>
        <p:nvSpPr>
          <p:cNvPr id="19" name="矩形 26">
            <a:extLst>
              <a:ext uri="{FF2B5EF4-FFF2-40B4-BE49-F238E27FC236}">
                <a16:creationId xmlns:a16="http://schemas.microsoft.com/office/drawing/2014/main" id="{9AD8F3F4-6BA2-94D6-2CEC-D3D8E48F3A7E}"/>
              </a:ext>
            </a:extLst>
          </p:cNvPr>
          <p:cNvSpPr/>
          <p:nvPr/>
        </p:nvSpPr>
        <p:spPr>
          <a:xfrm>
            <a:off x="-3394106" y="1975945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0" name="矩形 27">
            <a:extLst>
              <a:ext uri="{FF2B5EF4-FFF2-40B4-BE49-F238E27FC236}">
                <a16:creationId xmlns:a16="http://schemas.microsoft.com/office/drawing/2014/main" id="{774302B3-71C9-721D-C80E-7A6F1093FF35}"/>
              </a:ext>
            </a:extLst>
          </p:cNvPr>
          <p:cNvSpPr/>
          <p:nvPr/>
        </p:nvSpPr>
        <p:spPr>
          <a:xfrm>
            <a:off x="-3394106" y="2915454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1" name="矩形 28">
            <a:extLst>
              <a:ext uri="{FF2B5EF4-FFF2-40B4-BE49-F238E27FC236}">
                <a16:creationId xmlns:a16="http://schemas.microsoft.com/office/drawing/2014/main" id="{C68B5DD9-1599-5517-F8C3-D07A8C11625C}"/>
              </a:ext>
            </a:extLst>
          </p:cNvPr>
          <p:cNvSpPr/>
          <p:nvPr/>
        </p:nvSpPr>
        <p:spPr>
          <a:xfrm>
            <a:off x="-3394106" y="3898251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2" name="矩形 29">
            <a:extLst>
              <a:ext uri="{FF2B5EF4-FFF2-40B4-BE49-F238E27FC236}">
                <a16:creationId xmlns:a16="http://schemas.microsoft.com/office/drawing/2014/main" id="{B77840C1-C1EA-D636-4F24-C2B5B5933F75}"/>
              </a:ext>
            </a:extLst>
          </p:cNvPr>
          <p:cNvSpPr/>
          <p:nvPr/>
        </p:nvSpPr>
        <p:spPr>
          <a:xfrm>
            <a:off x="-3394106" y="4911891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3" name="矩形 30">
            <a:extLst>
              <a:ext uri="{FF2B5EF4-FFF2-40B4-BE49-F238E27FC236}">
                <a16:creationId xmlns:a16="http://schemas.microsoft.com/office/drawing/2014/main" id="{4E487DF4-C15C-AC38-C532-C1D9EE5D0BAB}"/>
              </a:ext>
            </a:extLst>
          </p:cNvPr>
          <p:cNvSpPr/>
          <p:nvPr/>
        </p:nvSpPr>
        <p:spPr>
          <a:xfrm>
            <a:off x="9288210" y="1816327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graphicFrame>
        <p:nvGraphicFramePr>
          <p:cNvPr id="24" name="表格 4">
            <a:extLst>
              <a:ext uri="{FF2B5EF4-FFF2-40B4-BE49-F238E27FC236}">
                <a16:creationId xmlns:a16="http://schemas.microsoft.com/office/drawing/2014/main" id="{E75386FF-8FCB-69B6-CA91-C3B5997F7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384733"/>
              </p:ext>
            </p:extLst>
          </p:nvPr>
        </p:nvGraphicFramePr>
        <p:xfrm>
          <a:off x="175244" y="3328538"/>
          <a:ext cx="3022503" cy="304540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70758">
                  <a:extLst>
                    <a:ext uri="{9D8B030D-6E8A-4147-A177-3AD203B41FA5}">
                      <a16:colId xmlns:a16="http://schemas.microsoft.com/office/drawing/2014/main" val="1556125129"/>
                    </a:ext>
                  </a:extLst>
                </a:gridCol>
                <a:gridCol w="580269">
                  <a:extLst>
                    <a:ext uri="{9D8B030D-6E8A-4147-A177-3AD203B41FA5}">
                      <a16:colId xmlns:a16="http://schemas.microsoft.com/office/drawing/2014/main" val="2463611233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974407117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327381431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2237667354"/>
                    </a:ext>
                  </a:extLst>
                </a:gridCol>
              </a:tblGrid>
              <a:tr h="370981">
                <a:tc gridSpan="5"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latin typeface="微軟正黑體" pitchFamily="34"/>
                          <a:ea typeface="微軟正黑體" pitchFamily="34"/>
                        </a:rPr>
                        <a:t>創新類型</a:t>
                      </a: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BD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39042"/>
                  </a:ext>
                </a:extLst>
              </a:tr>
              <a:tr h="404704">
                <a:tc>
                  <a:txBody>
                    <a:bodyPr/>
                    <a:lstStyle/>
                    <a:p>
                      <a:pPr lvl="0"/>
                      <a:endParaRPr lang="en-US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改變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企業形象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提升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營運效能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進入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新市場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創造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共享價值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404284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lvl="0" algn="ctr"/>
                      <a:r>
                        <a:rPr lang="zh-TW" sz="9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投融資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89222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kern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  <a:cs typeface="Arial" pitchFamily="34"/>
                        </a:rPr>
                        <a:t>永續專案</a:t>
                      </a:r>
                      <a:endParaRPr lang="en-US" sz="900" b="0" kern="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  <a:cs typeface="Arial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77578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供應鏈創新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15592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通路上架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624407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職工福利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11497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公關行銷</a:t>
                      </a:r>
                      <a:endParaRPr lang="en-US" sz="900" b="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00944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資金贊助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15502"/>
                  </a:ext>
                </a:extLst>
              </a:tr>
            </a:tbl>
          </a:graphicData>
        </a:graphic>
      </p:graphicFrame>
      <p:graphicFrame>
        <p:nvGraphicFramePr>
          <p:cNvPr id="25" name="表格 7">
            <a:extLst>
              <a:ext uri="{FF2B5EF4-FFF2-40B4-BE49-F238E27FC236}">
                <a16:creationId xmlns:a16="http://schemas.microsoft.com/office/drawing/2014/main" id="{076D1160-F2AA-2DAE-DB03-A6FE653E2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987741"/>
              </p:ext>
            </p:extLst>
          </p:nvPr>
        </p:nvGraphicFramePr>
        <p:xfrm>
          <a:off x="3372590" y="3344955"/>
          <a:ext cx="2267995" cy="305115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67995">
                  <a:extLst>
                    <a:ext uri="{9D8B030D-6E8A-4147-A177-3AD203B41FA5}">
                      <a16:colId xmlns:a16="http://schemas.microsoft.com/office/drawing/2014/main" val="3903311324"/>
                    </a:ext>
                  </a:extLst>
                </a:gridCol>
              </a:tblGrid>
              <a:tr h="339123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照片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38583"/>
                  </a:ext>
                </a:extLst>
              </a:tr>
              <a:tr h="2712028">
                <a:tc>
                  <a:txBody>
                    <a:bodyPr/>
                    <a:lstStyle/>
                    <a:p>
                      <a:pPr lvl="0" algn="ctr"/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請提供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jpg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或</a:t>
                      </a:r>
                      <a:r>
                        <a:rPr lang="en-US" sz="1400" i="0" kern="1200" dirty="0" err="1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png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檔，</a:t>
                      </a:r>
                      <a:endParaRPr lang="en-US" sz="1400" i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lvl="0" algn="ctr"/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至多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2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張，解析度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300 dpi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以上之電子檔</a:t>
                      </a:r>
                      <a:endParaRPr lang="en-US" sz="1200" b="0" i="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65690"/>
                  </a:ext>
                </a:extLst>
              </a:tr>
            </a:tbl>
          </a:graphicData>
        </a:graphic>
      </p:graphicFrame>
      <p:graphicFrame>
        <p:nvGraphicFramePr>
          <p:cNvPr id="26" name="表格 9">
            <a:extLst>
              <a:ext uri="{FF2B5EF4-FFF2-40B4-BE49-F238E27FC236}">
                <a16:creationId xmlns:a16="http://schemas.microsoft.com/office/drawing/2014/main" id="{21ADD687-0D4F-3CC9-11AD-ACFBDAF82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447887"/>
              </p:ext>
            </p:extLst>
          </p:nvPr>
        </p:nvGraphicFramePr>
        <p:xfrm>
          <a:off x="6007635" y="3328538"/>
          <a:ext cx="2844003" cy="20272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44003">
                  <a:extLst>
                    <a:ext uri="{9D8B030D-6E8A-4147-A177-3AD203B41FA5}">
                      <a16:colId xmlns:a16="http://schemas.microsoft.com/office/drawing/2014/main" val="764911708"/>
                    </a:ext>
                  </a:extLst>
                </a:gridCol>
              </a:tblGrid>
              <a:tr h="323999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關鍵成果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10252"/>
                  </a:ext>
                </a:extLst>
              </a:tr>
              <a:tr h="1691996">
                <a:tc>
                  <a:txBody>
                    <a:bodyPr/>
                    <a:lstStyle/>
                    <a:p>
                      <a:pPr lvl="0" algn="just"/>
                      <a:r>
                        <a:rPr lang="zh-TW" sz="1400" dirty="0">
                          <a:latin typeface="微軟正黑體" pitchFamily="34"/>
                          <a:ea typeface="微軟正黑體" pitchFamily="34"/>
                        </a:rPr>
                        <a:t>亮點，請具體質化</a:t>
                      </a:r>
                      <a:r>
                        <a:rPr lang="en-US" sz="1400" dirty="0"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400" dirty="0">
                          <a:latin typeface="微軟正黑體" pitchFamily="34"/>
                          <a:ea typeface="微軟正黑體" pitchFamily="34"/>
                        </a:rPr>
                        <a:t>量化列點描述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065699"/>
                  </a:ext>
                </a:extLst>
              </a:tr>
            </a:tbl>
          </a:graphicData>
        </a:graphic>
      </p:graphicFrame>
      <p:graphicFrame>
        <p:nvGraphicFramePr>
          <p:cNvPr id="27" name="表格 10">
            <a:extLst>
              <a:ext uri="{FF2B5EF4-FFF2-40B4-BE49-F238E27FC236}">
                <a16:creationId xmlns:a16="http://schemas.microsoft.com/office/drawing/2014/main" id="{3A5A754F-09CD-AA54-976B-56B4712CA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84646"/>
              </p:ext>
            </p:extLst>
          </p:nvPr>
        </p:nvGraphicFramePr>
        <p:xfrm>
          <a:off x="6007635" y="5474211"/>
          <a:ext cx="2837977" cy="9218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37977">
                  <a:extLst>
                    <a:ext uri="{9D8B030D-6E8A-4147-A177-3AD203B41FA5}">
                      <a16:colId xmlns:a16="http://schemas.microsoft.com/office/drawing/2014/main" val="3407588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專案金額規模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自提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56483"/>
                  </a:ext>
                </a:extLst>
              </a:tr>
              <a:tr h="586615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$ </a:t>
                      </a:r>
                      <a:r>
                        <a:rPr lang="en-US" sz="1800" b="1" kern="1200" dirty="0" err="1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x,xxx,xxx</a:t>
                      </a:r>
                      <a:r>
                        <a:rPr lang="zh-TW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元整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73348"/>
                  </a:ext>
                </a:extLst>
              </a:tr>
            </a:tbl>
          </a:graphicData>
        </a:graphic>
      </p:graphicFrame>
      <p:graphicFrame>
        <p:nvGraphicFramePr>
          <p:cNvPr id="28" name="表格 11">
            <a:extLst>
              <a:ext uri="{FF2B5EF4-FFF2-40B4-BE49-F238E27FC236}">
                <a16:creationId xmlns:a16="http://schemas.microsoft.com/office/drawing/2014/main" id="{C75B87B1-4352-24D7-ABC7-EFABE2A10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655100"/>
              </p:ext>
            </p:extLst>
          </p:nvPr>
        </p:nvGraphicFramePr>
        <p:xfrm>
          <a:off x="283399" y="1123627"/>
          <a:ext cx="8562221" cy="2133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7472">
                  <a:extLst>
                    <a:ext uri="{9D8B030D-6E8A-4147-A177-3AD203B41FA5}">
                      <a16:colId xmlns:a16="http://schemas.microsoft.com/office/drawing/2014/main" val="3906201347"/>
                    </a:ext>
                  </a:extLst>
                </a:gridCol>
                <a:gridCol w="1744967">
                  <a:extLst>
                    <a:ext uri="{9D8B030D-6E8A-4147-A177-3AD203B41FA5}">
                      <a16:colId xmlns:a16="http://schemas.microsoft.com/office/drawing/2014/main" val="739422969"/>
                    </a:ext>
                  </a:extLst>
                </a:gridCol>
                <a:gridCol w="6469782">
                  <a:extLst>
                    <a:ext uri="{9D8B030D-6E8A-4147-A177-3AD203B41FA5}">
                      <a16:colId xmlns:a16="http://schemas.microsoft.com/office/drawing/2014/main" val="1572123700"/>
                    </a:ext>
                  </a:extLst>
                </a:gridCol>
              </a:tblGrid>
              <a:tr h="530864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企業介紹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zh-TW" sz="14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摘要單位名稱以及介紹，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150</a:t>
                      </a:r>
                      <a:r>
                        <a:rPr lang="zh-TW" sz="14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字內</a:t>
                      </a:r>
                      <a:endParaRPr lang="en-US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34764"/>
                  </a:ext>
                </a:extLst>
              </a:tr>
              <a:tr h="1015112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合作說明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與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xxx</a:t>
                      </a:r>
                      <a:r>
                        <a:rPr lang="zh-TW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社創合作 專案內容摘要，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150</a:t>
                      </a:r>
                      <a:r>
                        <a:rPr lang="zh-TW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字內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06463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F2099583-B7D5-BE13-89C3-CAEF5D438F5F}"/>
              </a:ext>
            </a:extLst>
          </p:cNvPr>
          <p:cNvSpPr txBox="1"/>
          <p:nvPr/>
        </p:nvSpPr>
        <p:spPr>
          <a:xfrm>
            <a:off x="832789" y="1508550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報獎單位的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6C397BB-228B-BF61-A8B8-F80B0ABD67A8}"/>
              </a:ext>
            </a:extLst>
          </p:cNvPr>
          <p:cNvSpPr txBox="1"/>
          <p:nvPr/>
        </p:nvSpPr>
        <p:spPr>
          <a:xfrm>
            <a:off x="832789" y="2533614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合作單位的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133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8EE686C-ED14-83B7-1585-88A83E4A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198953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A619-8B77-4344-AAC4-ED5728AC9DB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20C22782-E835-098E-395C-2ED06EDC70DC}"/>
              </a:ext>
            </a:extLst>
          </p:cNvPr>
          <p:cNvSpPr txBox="1">
            <a:spLocks/>
          </p:cNvSpPr>
          <p:nvPr/>
        </p:nvSpPr>
        <p:spPr>
          <a:xfrm>
            <a:off x="7010400" y="61989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57A619-8B77-4344-AAC4-ED5728AC9DB1}" type="slidenum">
              <a:rPr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 panose="02020500000000000000" pitchFamily="18" charset="-120"/>
              </a:rPr>
              <a:pPr/>
              <a:t>2</a:t>
            </a:fld>
            <a:endParaRPr lang="zh-TW" altLang="en-US" dirty="0">
              <a:solidFill>
                <a:prstClr val="black">
                  <a:tint val="75000"/>
                </a:prstClr>
              </a:solidFill>
              <a:latin typeface="Calibri"/>
              <a:ea typeface="新細明體" panose="02020500000000000000" pitchFamily="18" charset="-120"/>
            </a:endParaRPr>
          </a:p>
        </p:txBody>
      </p:sp>
      <p:sp>
        <p:nvSpPr>
          <p:cNvPr id="5" name="等腰三角形 12">
            <a:extLst>
              <a:ext uri="{FF2B5EF4-FFF2-40B4-BE49-F238E27FC236}">
                <a16:creationId xmlns:a16="http://schemas.microsoft.com/office/drawing/2014/main" id="{E20F35C8-1045-6546-7393-987815E0A24E}"/>
              </a:ext>
            </a:extLst>
          </p:cNvPr>
          <p:cNvSpPr/>
          <p:nvPr/>
        </p:nvSpPr>
        <p:spPr>
          <a:xfrm rot="5400013">
            <a:off x="5436507" y="4633520"/>
            <a:ext cx="633330" cy="230789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270"/>
              <a:gd name="f11" fmla="+- 0 0 -180"/>
              <a:gd name="f12" fmla="+- 0 0 -90"/>
              <a:gd name="f13" fmla="abs f4"/>
              <a:gd name="f14" fmla="abs f5"/>
              <a:gd name="f15" fmla="abs f6"/>
              <a:gd name="f16" fmla="val f7"/>
              <a:gd name="f17" fmla="val f8"/>
              <a:gd name="f18" fmla="*/ f9 f1 1"/>
              <a:gd name="f19" fmla="*/ f10 f1 1"/>
              <a:gd name="f20" fmla="*/ f11 f1 1"/>
              <a:gd name="f21" fmla="*/ f12 f1 1"/>
              <a:gd name="f22" fmla="?: f13 f4 1"/>
              <a:gd name="f23" fmla="?: f14 f5 1"/>
              <a:gd name="f24" fmla="?: f15 f6 1"/>
              <a:gd name="f25" fmla="*/ f18 1 f3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0 f2"/>
              <a:gd name="f34" fmla="+- f26 0 f2"/>
              <a:gd name="f35" fmla="+- f27 0 f2"/>
              <a:gd name="f36" fmla="+- f28 0 f2"/>
              <a:gd name="f37" fmla="min f30 f29"/>
              <a:gd name="f38" fmla="*/ f31 1 f24"/>
              <a:gd name="f39" fmla="*/ f32 1 f24"/>
              <a:gd name="f40" fmla="val f38"/>
              <a:gd name="f41" fmla="val f39"/>
              <a:gd name="f42" fmla="*/ f16 f37 1"/>
              <a:gd name="f43" fmla="+- f41 0 f16"/>
              <a:gd name="f44" fmla="+- f40 0 f16"/>
              <a:gd name="f45" fmla="*/ f41 f37 1"/>
              <a:gd name="f46" fmla="*/ f40 f37 1"/>
              <a:gd name="f47" fmla="*/ f43 1 2"/>
              <a:gd name="f48" fmla="*/ f44 1 2"/>
              <a:gd name="f49" fmla="*/ f44 f17 1"/>
              <a:gd name="f50" fmla="+- f16 f47 0"/>
              <a:gd name="f51" fmla="*/ f49 1 200000"/>
              <a:gd name="f52" fmla="*/ f49 1 100000"/>
              <a:gd name="f53" fmla="+- f51 f48 0"/>
              <a:gd name="f54" fmla="*/ f51 f37 1"/>
              <a:gd name="f55" fmla="*/ f50 f37 1"/>
              <a:gd name="f56" fmla="*/ f52 f37 1"/>
              <a:gd name="f57" fmla="*/ f53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56" y="f42"/>
              </a:cxn>
              <a:cxn ang="f34">
                <a:pos x="f54" y="f55"/>
              </a:cxn>
              <a:cxn ang="f35">
                <a:pos x="f42" y="f45"/>
              </a:cxn>
              <a:cxn ang="f35">
                <a:pos x="f56" y="f45"/>
              </a:cxn>
              <a:cxn ang="f35">
                <a:pos x="f46" y="f45"/>
              </a:cxn>
              <a:cxn ang="f36">
                <a:pos x="f57" y="f55"/>
              </a:cxn>
            </a:cxnLst>
            <a:rect l="f54" t="f55" r="f57" b="f45"/>
            <a:pathLst>
              <a:path>
                <a:moveTo>
                  <a:pt x="f42" y="f45"/>
                </a:moveTo>
                <a:lnTo>
                  <a:pt x="f56" y="f42"/>
                </a:lnTo>
                <a:lnTo>
                  <a:pt x="f46" y="f45"/>
                </a:lnTo>
                <a:close/>
              </a:path>
            </a:pathLst>
          </a:custGeom>
          <a:solidFill>
            <a:srgbClr val="EFB941"/>
          </a:solidFill>
          <a:ln cap="flat">
            <a:solidFill>
              <a:srgbClr val="EFB941"/>
            </a:solidFill>
            <a:prstDash val="solid"/>
          </a:ln>
        </p:spPr>
        <p:txBody>
          <a:bodyPr vert="horz" wrap="square" lIns="54607" tIns="54607" rIns="54607" bIns="54607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grpSp>
        <p:nvGrpSpPr>
          <p:cNvPr id="7" name="群組 14">
            <a:extLst>
              <a:ext uri="{FF2B5EF4-FFF2-40B4-BE49-F238E27FC236}">
                <a16:creationId xmlns:a16="http://schemas.microsoft.com/office/drawing/2014/main" id="{E8130D61-EFC3-2E43-DB6D-CD0BB75BDA3C}"/>
              </a:ext>
            </a:extLst>
          </p:cNvPr>
          <p:cNvGrpSpPr/>
          <p:nvPr/>
        </p:nvGrpSpPr>
        <p:grpSpPr>
          <a:xfrm>
            <a:off x="275307" y="561004"/>
            <a:ext cx="8573972" cy="541148"/>
            <a:chOff x="275307" y="854926"/>
            <a:chExt cx="8573972" cy="541148"/>
          </a:xfrm>
        </p:grpSpPr>
        <p:sp>
          <p:nvSpPr>
            <p:cNvPr id="8" name="Rectangle 2019">
              <a:extLst>
                <a:ext uri="{FF2B5EF4-FFF2-40B4-BE49-F238E27FC236}">
                  <a16:creationId xmlns:a16="http://schemas.microsoft.com/office/drawing/2014/main" id="{E91CA559-C130-B0D8-49FC-082BB2E9222A}"/>
                </a:ext>
              </a:extLst>
            </p:cNvPr>
            <p:cNvSpPr/>
            <p:nvPr/>
          </p:nvSpPr>
          <p:spPr>
            <a:xfrm>
              <a:off x="754965" y="884023"/>
              <a:ext cx="8094314" cy="489332"/>
            </a:xfrm>
            <a:prstGeom prst="rect">
              <a:avLst/>
            </a:prstGeom>
            <a:solidFill>
              <a:srgbClr val="88BD6B"/>
            </a:solidFill>
            <a:ln cap="flat">
              <a:solidFill>
                <a:srgbClr val="88BD6B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9" name="Rectangle 2020">
              <a:extLst>
                <a:ext uri="{FF2B5EF4-FFF2-40B4-BE49-F238E27FC236}">
                  <a16:creationId xmlns:a16="http://schemas.microsoft.com/office/drawing/2014/main" id="{3DBBF268-92AF-39C7-D715-D2C1FC9465CA}"/>
                </a:ext>
              </a:extLst>
            </p:cNvPr>
            <p:cNvSpPr/>
            <p:nvPr/>
          </p:nvSpPr>
          <p:spPr>
            <a:xfrm>
              <a:off x="275307" y="884023"/>
              <a:ext cx="3022503" cy="489332"/>
            </a:xfrm>
            <a:prstGeom prst="rect">
              <a:avLst/>
            </a:prstGeom>
            <a:solidFill>
              <a:srgbClr val="EFB941"/>
            </a:solidFill>
            <a:ln w="6345" cap="flat">
              <a:solidFill>
                <a:srgbClr val="EFB94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10" name="Freeform 1978">
              <a:extLst>
                <a:ext uri="{FF2B5EF4-FFF2-40B4-BE49-F238E27FC236}">
                  <a16:creationId xmlns:a16="http://schemas.microsoft.com/office/drawing/2014/main" id="{4A539E77-432C-3959-15A2-F0A4162F4128}"/>
                </a:ext>
              </a:extLst>
            </p:cNvPr>
            <p:cNvSpPr/>
            <p:nvPr/>
          </p:nvSpPr>
          <p:spPr>
            <a:xfrm>
              <a:off x="3300371" y="885687"/>
              <a:ext cx="312724" cy="486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70"/>
                <a:gd name="f8" fmla="val 35"/>
                <a:gd name="f9" fmla="+- 0 0 -90"/>
                <a:gd name="f10" fmla="*/ f3 1 59"/>
                <a:gd name="f11" fmla="*/ f4 1 70"/>
                <a:gd name="f12" fmla="val f5"/>
                <a:gd name="f13" fmla="val f6"/>
                <a:gd name="f14" fmla="val f7"/>
                <a:gd name="f15" fmla="*/ f9 f0 1"/>
                <a:gd name="f16" fmla="+- f14 0 f12"/>
                <a:gd name="f17" fmla="+- f13 0 f12"/>
                <a:gd name="f18" fmla="*/ f15 1 f2"/>
                <a:gd name="f19" fmla="*/ f17 1 59"/>
                <a:gd name="f20" fmla="*/ f16 1 70"/>
                <a:gd name="f21" fmla="*/ 2147483647 f17 1"/>
                <a:gd name="f22" fmla="*/ 2147483647 f16 1"/>
                <a:gd name="f23" fmla="*/ 0 f17 1"/>
                <a:gd name="f24" fmla="*/ 0 f16 1"/>
                <a:gd name="f25" fmla="*/ 59 f17 1"/>
                <a:gd name="f26" fmla="*/ 70 f16 1"/>
                <a:gd name="f27" fmla="+- f18 0 f1"/>
                <a:gd name="f28" fmla="*/ f21 1 59"/>
                <a:gd name="f29" fmla="*/ f22 1 70"/>
                <a:gd name="f30" fmla="*/ f23 1 59"/>
                <a:gd name="f31" fmla="*/ f24 1 70"/>
                <a:gd name="f32" fmla="*/ f25 1 59"/>
                <a:gd name="f33" fmla="*/ f26 1 70"/>
                <a:gd name="f34" fmla="*/ f28 1 f19"/>
                <a:gd name="f35" fmla="*/ f29 1 f20"/>
                <a:gd name="f36" fmla="*/ f30 1 f19"/>
                <a:gd name="f37" fmla="*/ f31 1 f20"/>
                <a:gd name="f38" fmla="*/ f32 1 f19"/>
                <a:gd name="f39" fmla="*/ f33 1 f20"/>
                <a:gd name="f40" fmla="*/ f36 f10 1"/>
                <a:gd name="f41" fmla="*/ f38 f10 1"/>
                <a:gd name="f42" fmla="*/ f39 f11 1"/>
                <a:gd name="f43" fmla="*/ f37 f11 1"/>
                <a:gd name="f44" fmla="*/ f34 f10 1"/>
                <a:gd name="f45" fmla="*/ f35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44" y="f45"/>
                </a:cxn>
                <a:cxn ang="f27">
                  <a:pos x="f40" y="f45"/>
                </a:cxn>
                <a:cxn ang="f27">
                  <a:pos x="f40" y="f43"/>
                </a:cxn>
                <a:cxn ang="f27">
                  <a:pos x="f44" y="f45"/>
                </a:cxn>
              </a:cxnLst>
              <a:rect l="f40" t="f43" r="f41" b="f42"/>
              <a:pathLst>
                <a:path w="59" h="70">
                  <a:moveTo>
                    <a:pt x="f6" y="f8"/>
                  </a:moveTo>
                  <a:lnTo>
                    <a:pt x="f5" y="f7"/>
                  </a:lnTo>
                  <a:lnTo>
                    <a:pt x="f5" y="f5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EFB941"/>
            </a:solidFill>
            <a:ln cap="flat">
              <a:solidFill>
                <a:srgbClr val="EFB941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11" name="內容版面配置區 2">
              <a:extLst>
                <a:ext uri="{FF2B5EF4-FFF2-40B4-BE49-F238E27FC236}">
                  <a16:creationId xmlns:a16="http://schemas.microsoft.com/office/drawing/2014/main" id="{32E66F2E-B5D4-8E21-C45C-387F0D554806}"/>
                </a:ext>
              </a:extLst>
            </p:cNvPr>
            <p:cNvSpPr txBox="1"/>
            <p:nvPr/>
          </p:nvSpPr>
          <p:spPr>
            <a:xfrm>
              <a:off x="275307" y="854926"/>
              <a:ext cx="3292699" cy="48555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合作類別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  <p:sp>
          <p:nvSpPr>
            <p:cNvPr id="12" name="內容版面配置區 2">
              <a:extLst>
                <a:ext uri="{FF2B5EF4-FFF2-40B4-BE49-F238E27FC236}">
                  <a16:creationId xmlns:a16="http://schemas.microsoft.com/office/drawing/2014/main" id="{531BD02A-2E96-1479-13DA-7AF6E3F24E16}"/>
                </a:ext>
              </a:extLst>
            </p:cNvPr>
            <p:cNvSpPr txBox="1"/>
            <p:nvPr/>
          </p:nvSpPr>
          <p:spPr>
            <a:xfrm>
              <a:off x="3237259" y="878167"/>
              <a:ext cx="5402375" cy="51790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一句話描述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</p:grpSp>
      <p:sp>
        <p:nvSpPr>
          <p:cNvPr id="13" name="文字方塊 1">
            <a:extLst>
              <a:ext uri="{FF2B5EF4-FFF2-40B4-BE49-F238E27FC236}">
                <a16:creationId xmlns:a16="http://schemas.microsoft.com/office/drawing/2014/main" id="{FCD189D7-6DE0-07C9-A603-49A12CCF86FD}"/>
              </a:ext>
            </a:extLst>
          </p:cNvPr>
          <p:cNvSpPr txBox="1"/>
          <p:nvPr/>
        </p:nvSpPr>
        <p:spPr>
          <a:xfrm>
            <a:off x="639348" y="1441810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申請單位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7" name="文字方塊 24">
            <a:extLst>
              <a:ext uri="{FF2B5EF4-FFF2-40B4-BE49-F238E27FC236}">
                <a16:creationId xmlns:a16="http://schemas.microsoft.com/office/drawing/2014/main" id="{6130A872-02D5-ACE3-B57E-91002B7CF249}"/>
              </a:ext>
            </a:extLst>
          </p:cNvPr>
          <p:cNvSpPr txBox="1"/>
          <p:nvPr/>
        </p:nvSpPr>
        <p:spPr>
          <a:xfrm>
            <a:off x="639348" y="2393581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合作單位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8" name="語音泡泡: 矩形 23">
            <a:extLst>
              <a:ext uri="{FF2B5EF4-FFF2-40B4-BE49-F238E27FC236}">
                <a16:creationId xmlns:a16="http://schemas.microsoft.com/office/drawing/2014/main" id="{17086266-F740-F853-8C4B-BBD548303A24}"/>
              </a:ext>
            </a:extLst>
          </p:cNvPr>
          <p:cNvSpPr/>
          <p:nvPr/>
        </p:nvSpPr>
        <p:spPr>
          <a:xfrm>
            <a:off x="184102" y="5528086"/>
            <a:ext cx="3022512" cy="809298"/>
          </a:xfrm>
          <a:custGeom>
            <a:avLst>
              <a:gd name="f0" fmla="val 3671"/>
              <a:gd name="f1" fmla="val -35731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在表格中將相對應之表格換成紅色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新細明體" pitchFamily="18"/>
              <a:cs typeface="+mn-cs"/>
            </a:endParaRPr>
          </a:p>
        </p:txBody>
      </p:sp>
      <p:graphicFrame>
        <p:nvGraphicFramePr>
          <p:cNvPr id="25" name="表格 4">
            <a:extLst>
              <a:ext uri="{FF2B5EF4-FFF2-40B4-BE49-F238E27FC236}">
                <a16:creationId xmlns:a16="http://schemas.microsoft.com/office/drawing/2014/main" id="{C493CF50-AD8A-B0B9-E54C-3FBD00757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721340"/>
              </p:ext>
            </p:extLst>
          </p:nvPr>
        </p:nvGraphicFramePr>
        <p:xfrm>
          <a:off x="175244" y="3372072"/>
          <a:ext cx="3022503" cy="304540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70758">
                  <a:extLst>
                    <a:ext uri="{9D8B030D-6E8A-4147-A177-3AD203B41FA5}">
                      <a16:colId xmlns:a16="http://schemas.microsoft.com/office/drawing/2014/main" val="1556125129"/>
                    </a:ext>
                  </a:extLst>
                </a:gridCol>
                <a:gridCol w="580269">
                  <a:extLst>
                    <a:ext uri="{9D8B030D-6E8A-4147-A177-3AD203B41FA5}">
                      <a16:colId xmlns:a16="http://schemas.microsoft.com/office/drawing/2014/main" val="2463611233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974407117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327381431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2237667354"/>
                    </a:ext>
                  </a:extLst>
                </a:gridCol>
              </a:tblGrid>
              <a:tr h="370981">
                <a:tc gridSpan="5"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latin typeface="微軟正黑體" pitchFamily="34"/>
                          <a:ea typeface="微軟正黑體" pitchFamily="34"/>
                        </a:rPr>
                        <a:t>創新類型</a:t>
                      </a: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BD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39042"/>
                  </a:ext>
                </a:extLst>
              </a:tr>
              <a:tr h="404704">
                <a:tc>
                  <a:txBody>
                    <a:bodyPr/>
                    <a:lstStyle/>
                    <a:p>
                      <a:pPr lvl="0"/>
                      <a:endParaRPr lang="en-US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改變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企業形象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提升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營運效能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進入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新市場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創造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共享價值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404284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lvl="0" algn="ctr"/>
                      <a:r>
                        <a:rPr lang="zh-TW" sz="9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投融資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89222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kern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  <a:cs typeface="Arial" pitchFamily="34"/>
                        </a:rPr>
                        <a:t>永續專案</a:t>
                      </a:r>
                      <a:endParaRPr lang="en-US" sz="900" b="0" kern="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  <a:cs typeface="Arial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77578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供應鏈創新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15592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通路上架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624407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職工福利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11497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公關行銷</a:t>
                      </a:r>
                      <a:endParaRPr lang="en-US" sz="900" b="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00944"/>
                  </a:ext>
                </a:extLst>
              </a:tr>
              <a:tr h="324246">
                <a:tc>
                  <a:txBody>
                    <a:bodyPr/>
                    <a:lstStyle/>
                    <a:p>
                      <a:pPr marL="0" marR="0" lvl="0" indent="0" algn="ctr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9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資金贊助</a:t>
                      </a:r>
                    </a:p>
                  </a:txBody>
                  <a:tcPr marL="0" marR="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15502"/>
                  </a:ext>
                </a:extLst>
              </a:tr>
            </a:tbl>
          </a:graphicData>
        </a:graphic>
      </p:graphicFrame>
      <p:graphicFrame>
        <p:nvGraphicFramePr>
          <p:cNvPr id="26" name="表格 7">
            <a:extLst>
              <a:ext uri="{FF2B5EF4-FFF2-40B4-BE49-F238E27FC236}">
                <a16:creationId xmlns:a16="http://schemas.microsoft.com/office/drawing/2014/main" id="{EA9D05B7-89B2-F01A-4D1B-F4F3D4262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62149"/>
              </p:ext>
            </p:extLst>
          </p:nvPr>
        </p:nvGraphicFramePr>
        <p:xfrm>
          <a:off x="3372590" y="3388489"/>
          <a:ext cx="2267995" cy="305115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67995">
                  <a:extLst>
                    <a:ext uri="{9D8B030D-6E8A-4147-A177-3AD203B41FA5}">
                      <a16:colId xmlns:a16="http://schemas.microsoft.com/office/drawing/2014/main" val="3903311324"/>
                    </a:ext>
                  </a:extLst>
                </a:gridCol>
              </a:tblGrid>
              <a:tr h="339123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照片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38583"/>
                  </a:ext>
                </a:extLst>
              </a:tr>
              <a:tr h="2712028">
                <a:tc>
                  <a:txBody>
                    <a:bodyPr/>
                    <a:lstStyle/>
                    <a:p>
                      <a:pPr lvl="0" algn="ctr"/>
                      <a:endParaRPr lang="en-US" sz="1200" b="0" i="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65690"/>
                  </a:ext>
                </a:extLst>
              </a:tr>
            </a:tbl>
          </a:graphicData>
        </a:graphic>
      </p:graphicFrame>
      <p:graphicFrame>
        <p:nvGraphicFramePr>
          <p:cNvPr id="27" name="表格 9">
            <a:extLst>
              <a:ext uri="{FF2B5EF4-FFF2-40B4-BE49-F238E27FC236}">
                <a16:creationId xmlns:a16="http://schemas.microsoft.com/office/drawing/2014/main" id="{3A15BC78-0F9E-A247-BFEF-E0425DA1D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45290"/>
              </p:ext>
            </p:extLst>
          </p:nvPr>
        </p:nvGraphicFramePr>
        <p:xfrm>
          <a:off x="6007635" y="3372072"/>
          <a:ext cx="2844003" cy="20272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44003">
                  <a:extLst>
                    <a:ext uri="{9D8B030D-6E8A-4147-A177-3AD203B41FA5}">
                      <a16:colId xmlns:a16="http://schemas.microsoft.com/office/drawing/2014/main" val="764911708"/>
                    </a:ext>
                  </a:extLst>
                </a:gridCol>
              </a:tblGrid>
              <a:tr h="323999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關鍵成果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10252"/>
                  </a:ext>
                </a:extLst>
              </a:tr>
              <a:tr h="1691996">
                <a:tc>
                  <a:txBody>
                    <a:bodyPr/>
                    <a:lstStyle/>
                    <a:p>
                      <a:pPr lvl="0" algn="just"/>
                      <a:endParaRPr lang="en-US" sz="1400" b="1" kern="1200" dirty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065699"/>
                  </a:ext>
                </a:extLst>
              </a:tr>
            </a:tbl>
          </a:graphicData>
        </a:graphic>
      </p:graphicFrame>
      <p:graphicFrame>
        <p:nvGraphicFramePr>
          <p:cNvPr id="28" name="表格 10">
            <a:extLst>
              <a:ext uri="{FF2B5EF4-FFF2-40B4-BE49-F238E27FC236}">
                <a16:creationId xmlns:a16="http://schemas.microsoft.com/office/drawing/2014/main" id="{E3CB25AE-37BA-0205-6B27-F2392283C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157085"/>
              </p:ext>
            </p:extLst>
          </p:nvPr>
        </p:nvGraphicFramePr>
        <p:xfrm>
          <a:off x="6010647" y="5495584"/>
          <a:ext cx="2837977" cy="9218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37977">
                  <a:extLst>
                    <a:ext uri="{9D8B030D-6E8A-4147-A177-3AD203B41FA5}">
                      <a16:colId xmlns:a16="http://schemas.microsoft.com/office/drawing/2014/main" val="3407588578"/>
                    </a:ext>
                  </a:extLst>
                </a:gridCol>
              </a:tblGrid>
              <a:tr h="278416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專案金額規模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自提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56483"/>
                  </a:ext>
                </a:extLst>
              </a:tr>
              <a:tr h="586615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$ </a:t>
                      </a:r>
                      <a:r>
                        <a:rPr lang="zh-TW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元整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73348"/>
                  </a:ext>
                </a:extLst>
              </a:tr>
            </a:tbl>
          </a:graphicData>
        </a:graphic>
      </p:graphicFrame>
      <p:graphicFrame>
        <p:nvGraphicFramePr>
          <p:cNvPr id="29" name="表格 11">
            <a:extLst>
              <a:ext uri="{FF2B5EF4-FFF2-40B4-BE49-F238E27FC236}">
                <a16:creationId xmlns:a16="http://schemas.microsoft.com/office/drawing/2014/main" id="{B6E5DB6D-8336-B858-945D-8ACB9CC4D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614018"/>
              </p:ext>
            </p:extLst>
          </p:nvPr>
        </p:nvGraphicFramePr>
        <p:xfrm>
          <a:off x="283399" y="1167161"/>
          <a:ext cx="8562221" cy="2133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7472">
                  <a:extLst>
                    <a:ext uri="{9D8B030D-6E8A-4147-A177-3AD203B41FA5}">
                      <a16:colId xmlns:a16="http://schemas.microsoft.com/office/drawing/2014/main" val="3906201347"/>
                    </a:ext>
                  </a:extLst>
                </a:gridCol>
                <a:gridCol w="1744967">
                  <a:extLst>
                    <a:ext uri="{9D8B030D-6E8A-4147-A177-3AD203B41FA5}">
                      <a16:colId xmlns:a16="http://schemas.microsoft.com/office/drawing/2014/main" val="739422969"/>
                    </a:ext>
                  </a:extLst>
                </a:gridCol>
                <a:gridCol w="6469782">
                  <a:extLst>
                    <a:ext uri="{9D8B030D-6E8A-4147-A177-3AD203B41FA5}">
                      <a16:colId xmlns:a16="http://schemas.microsoft.com/office/drawing/2014/main" val="1572123700"/>
                    </a:ext>
                  </a:extLst>
                </a:gridCol>
              </a:tblGrid>
              <a:tr h="530864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企業介紹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34764"/>
                  </a:ext>
                </a:extLst>
              </a:tr>
              <a:tr h="1015112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合作說明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06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06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69B811556FC69F469EE0E781B199DE9B" ma:contentTypeVersion="" ma:contentTypeDescription="建立新的文件。" ma:contentTypeScope="" ma:versionID="9327d858485b8215a5755876717846f0">
  <xsd:schema xmlns:xsd="http://www.w3.org/2001/XMLSchema" xmlns:xs="http://www.w3.org/2001/XMLSchema" xmlns:p="http://schemas.microsoft.com/office/2006/metadata/properties" xmlns:ns2="37c2e0e6-6fb3-4354-a610-f1dd98489e24" targetNamespace="http://schemas.microsoft.com/office/2006/metadata/properties" ma:root="true" ma:fieldsID="e4b1c756a48325566b0108b997865dd4" ns2:_="">
    <xsd:import namespace="37c2e0e6-6fb3-4354-a610-f1dd98489e2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c2e0e6-6fb3-4354-a610-f1dd98489e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81F509-CC0C-4201-88DA-2C72486BBB7A}"/>
</file>

<file path=customXml/itemProps2.xml><?xml version="1.0" encoding="utf-8"?>
<ds:datastoreItem xmlns:ds="http://schemas.openxmlformats.org/officeDocument/2006/customXml" ds:itemID="{7684269B-B00F-475D-A9F6-CB87353794FB}"/>
</file>

<file path=customXml/itemProps3.xml><?xml version="1.0" encoding="utf-8"?>
<ds:datastoreItem xmlns:ds="http://schemas.openxmlformats.org/officeDocument/2006/customXml" ds:itemID="{F14CC10A-A913-470E-9465-4E5624CD1DD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371</Words>
  <Application>Microsoft Office PowerPoint</Application>
  <PresentationFormat>如螢幕大小 (4:3)</PresentationFormat>
  <Paragraphs>90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微軟正黑體</vt:lpstr>
      <vt:lpstr>Arial</vt:lpstr>
      <vt:lpstr>Calibri</vt:lpstr>
      <vt:lpstr>Office 佈景主題</vt:lpstr>
      <vt:lpstr>PowerPoint 簡報</vt:lpstr>
      <vt:lpstr>PowerPoint 簡報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經濟部中小企業處 「112年度促進社會創新合作計畫 」  審查會議報告</dc:title>
  <dc:creator>Yang, Sabina T.T. (TW/361D00)</dc:creator>
  <cp:lastModifiedBy>Li, Yuki Y.C. (TW/361D00)</cp:lastModifiedBy>
  <cp:revision>64</cp:revision>
  <dcterms:created xsi:type="dcterms:W3CDTF">2023-01-10T02:57:26Z</dcterms:created>
  <dcterms:modified xsi:type="dcterms:W3CDTF">2024-01-09T04:19:42Z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0x01010069B811556FC69F469EE0E781B199DE9B</vt:lpwstr>
  </property>
</Properties>
</file>