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4" r:id="rId4"/>
  </p:sldMasterIdLst>
  <p:notesMasterIdLst>
    <p:notesMasterId r:id="rId7"/>
  </p:notesMasterIdLst>
  <p:sldIdLst>
    <p:sldId id="403" r:id="rId5"/>
    <p:sldId id="404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375E"/>
    <a:srgbClr val="6D2077"/>
    <a:srgbClr val="D4CCD6"/>
    <a:srgbClr val="EBE7EC"/>
    <a:srgbClr val="4BACC6"/>
    <a:srgbClr val="E6E6E6"/>
    <a:srgbClr val="92D050"/>
    <a:srgbClr val="004AD0"/>
    <a:srgbClr val="164170"/>
    <a:srgbClr val="CDD5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660B408-B3CF-4A94-85FC-2B1E0A45F4A2}" styleName="深色樣式 2 - 輔色 1/輔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2824" autoAdjust="0"/>
  </p:normalViewPr>
  <p:slideViewPr>
    <p:cSldViewPr snapToGrid="0">
      <p:cViewPr varScale="1">
        <p:scale>
          <a:sx n="68" d="100"/>
          <a:sy n="68" d="100"/>
        </p:scale>
        <p:origin x="122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00690B-774C-4A65-A2CE-B8C133A712FE}" type="datetimeFigureOut">
              <a:rPr lang="zh-TW" altLang="en-US" smtClean="0"/>
              <a:t>2023/5/22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13638A-7AFD-4420-9677-FC0053C5C74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3576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>
            <a:extLst>
              <a:ext uri="{FF2B5EF4-FFF2-40B4-BE49-F238E27FC236}">
                <a16:creationId xmlns:a16="http://schemas.microsoft.com/office/drawing/2014/main" id="{31B8D045-C656-C79A-B405-FA1D37C437D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備忘稿版面配置區 2">
            <a:extLst>
              <a:ext uri="{FF2B5EF4-FFF2-40B4-BE49-F238E27FC236}">
                <a16:creationId xmlns:a16="http://schemas.microsoft.com/office/drawing/2014/main" id="{D87E3FD8-8E11-CF6B-20F9-DEC3864F5AF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en-US"/>
              <a:t>1_</a:t>
            </a:r>
            <a:r>
              <a:rPr lang="zh-TW"/>
              <a:t>紅色地方要幫忙寫類別</a:t>
            </a:r>
            <a:r>
              <a:rPr lang="en-US"/>
              <a:t>(</a:t>
            </a:r>
            <a:r>
              <a:rPr lang="zh-TW"/>
              <a:t>廠商自提</a:t>
            </a:r>
            <a:r>
              <a:rPr lang="en-US"/>
              <a:t>)</a:t>
            </a:r>
            <a:br>
              <a:rPr lang="en-US"/>
            </a:br>
            <a:r>
              <a:rPr lang="en-US"/>
              <a:t>2_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C5ACAB8-BD66-4CF3-35C7-BF9C0C0886BF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124A1F6-C3A5-40D0-8FC4-CD966CE2C71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新細明體" pitchFamily="1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新細明體" pitchFamily="18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子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 按一下以編輯母片子標題樣式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866467" y="6407154"/>
            <a:ext cx="2133600" cy="36512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C5AB11E6-930E-2947-A4CA-985FA9623BCD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3564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/>
              <a:t>將圖片拖曳至版面配置區或按一下圖示以新增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B6130-DC0A-4640-BA15-EAAB5BDB2F2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6897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22963-3655-0C42-9F6E-354096AB8E4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71837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ED015-58B6-A845-B200-4E1B7D08D70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0044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AC0BD-9410-6840-B25E-4891230C337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1777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F06DD-22D7-7545-87F0-BDC70F1B348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1044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EFEA4-AB2D-374F-A56F-3374F4B5BD6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1529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36DE6-7C12-6E48-A644-C927B26BFAD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4688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E296C-420F-0C4F-A9CB-F71F46C59C9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730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CECA9-68B8-364D-AC3C-2E228E63319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4476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CECA9-68B8-364D-AC3C-2E228E63319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5209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3E3B6-6EDF-0E4D-82C1-F9CEE83CA40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51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575974" y="6397917"/>
            <a:ext cx="44334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6BC2A81-A6BD-AE4A-B37F-F4B73F98DF3F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  <p:pic>
        <p:nvPicPr>
          <p:cNvPr id="7" name="圖片 6" descr="buying power_PPT排版-04.jpg"/>
          <p:cNvPicPr>
            <a:picLocks noChangeAspect="1"/>
          </p:cNvPicPr>
          <p:nvPr userDrawn="1"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"/>
            <a:ext cx="9144000" cy="816429"/>
          </a:xfrm>
          <a:prstGeom prst="rect">
            <a:avLst/>
          </a:prstGeom>
        </p:spPr>
      </p:pic>
      <p:sp>
        <p:nvSpPr>
          <p:cNvPr id="2" name="矩形 1">
            <a:extLst>
              <a:ext uri="{FF2B5EF4-FFF2-40B4-BE49-F238E27FC236}">
                <a16:creationId xmlns:a16="http://schemas.microsoft.com/office/drawing/2014/main" id="{92E16962-B1E5-49B0-A5A3-961330DEAA97}"/>
              </a:ext>
            </a:extLst>
          </p:cNvPr>
          <p:cNvSpPr/>
          <p:nvPr userDrawn="1"/>
        </p:nvSpPr>
        <p:spPr>
          <a:xfrm>
            <a:off x="123825" y="93889"/>
            <a:ext cx="4972050" cy="52523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70A3820D-C646-4C5D-99B1-FA2559790B2A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205190" y="154807"/>
            <a:ext cx="2014136" cy="464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920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19" r:id="rId8"/>
    <p:sldLayoutId id="2147483802" r:id="rId9"/>
    <p:sldLayoutId id="2147483803" r:id="rId10"/>
    <p:sldLayoutId id="2147483804" r:id="rId11"/>
    <p:sldLayoutId id="2147483805" r:id="rId12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新細明體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新細明體" pitchFamily="18" charset="-120"/>
          <a:cs typeface="新細明體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新細明體" pitchFamily="18" charset="-120"/>
          <a:cs typeface="新細明體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新細明體" pitchFamily="18" charset="-120"/>
          <a:cs typeface="新細明體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新細明體" pitchFamily="18" charset="-120"/>
          <a:cs typeface="新細明體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新細明體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等腰三角形 12">
            <a:extLst>
              <a:ext uri="{FF2B5EF4-FFF2-40B4-BE49-F238E27FC236}">
                <a16:creationId xmlns:a16="http://schemas.microsoft.com/office/drawing/2014/main" id="{D14B7A59-BC11-76B9-4B82-A82E81476F5D}"/>
              </a:ext>
            </a:extLst>
          </p:cNvPr>
          <p:cNvSpPr/>
          <p:nvPr/>
        </p:nvSpPr>
        <p:spPr>
          <a:xfrm rot="5400013">
            <a:off x="4208589" y="5046254"/>
            <a:ext cx="3060003" cy="287999"/>
          </a:xfrm>
          <a:custGeom>
            <a:avLst>
              <a:gd name="f8" fmla="val 500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50000"/>
              <a:gd name="f9" fmla="+- 0 0 -360"/>
              <a:gd name="f10" fmla="+- 0 0 -270"/>
              <a:gd name="f11" fmla="+- 0 0 -180"/>
              <a:gd name="f12" fmla="+- 0 0 -90"/>
              <a:gd name="f13" fmla="abs f4"/>
              <a:gd name="f14" fmla="abs f5"/>
              <a:gd name="f15" fmla="abs f6"/>
              <a:gd name="f16" fmla="val f7"/>
              <a:gd name="f17" fmla="val f8"/>
              <a:gd name="f18" fmla="*/ f9 f1 1"/>
              <a:gd name="f19" fmla="*/ f10 f1 1"/>
              <a:gd name="f20" fmla="*/ f11 f1 1"/>
              <a:gd name="f21" fmla="*/ f12 f1 1"/>
              <a:gd name="f22" fmla="?: f13 f4 1"/>
              <a:gd name="f23" fmla="?: f14 f5 1"/>
              <a:gd name="f24" fmla="?: f15 f6 1"/>
              <a:gd name="f25" fmla="*/ f18 1 f3"/>
              <a:gd name="f26" fmla="*/ f19 1 f3"/>
              <a:gd name="f27" fmla="*/ f20 1 f3"/>
              <a:gd name="f28" fmla="*/ f21 1 f3"/>
              <a:gd name="f29" fmla="*/ f22 1 21600"/>
              <a:gd name="f30" fmla="*/ f23 1 21600"/>
              <a:gd name="f31" fmla="*/ 21600 f22 1"/>
              <a:gd name="f32" fmla="*/ 21600 f23 1"/>
              <a:gd name="f33" fmla="+- f25 0 f2"/>
              <a:gd name="f34" fmla="+- f26 0 f2"/>
              <a:gd name="f35" fmla="+- f27 0 f2"/>
              <a:gd name="f36" fmla="+- f28 0 f2"/>
              <a:gd name="f37" fmla="min f30 f29"/>
              <a:gd name="f38" fmla="*/ f31 1 f24"/>
              <a:gd name="f39" fmla="*/ f32 1 f24"/>
              <a:gd name="f40" fmla="val f38"/>
              <a:gd name="f41" fmla="val f39"/>
              <a:gd name="f42" fmla="*/ f16 f37 1"/>
              <a:gd name="f43" fmla="+- f41 0 f16"/>
              <a:gd name="f44" fmla="+- f40 0 f16"/>
              <a:gd name="f45" fmla="*/ f41 f37 1"/>
              <a:gd name="f46" fmla="*/ f40 f37 1"/>
              <a:gd name="f47" fmla="*/ f43 1 2"/>
              <a:gd name="f48" fmla="*/ f44 1 2"/>
              <a:gd name="f49" fmla="*/ f44 f17 1"/>
              <a:gd name="f50" fmla="+- f16 f47 0"/>
              <a:gd name="f51" fmla="*/ f49 1 200000"/>
              <a:gd name="f52" fmla="*/ f49 1 100000"/>
              <a:gd name="f53" fmla="+- f51 f48 0"/>
              <a:gd name="f54" fmla="*/ f51 f37 1"/>
              <a:gd name="f55" fmla="*/ f50 f37 1"/>
              <a:gd name="f56" fmla="*/ f52 f37 1"/>
              <a:gd name="f57" fmla="*/ f53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3">
                <a:pos x="f56" y="f42"/>
              </a:cxn>
              <a:cxn ang="f34">
                <a:pos x="f54" y="f55"/>
              </a:cxn>
              <a:cxn ang="f35">
                <a:pos x="f42" y="f45"/>
              </a:cxn>
              <a:cxn ang="f35">
                <a:pos x="f56" y="f45"/>
              </a:cxn>
              <a:cxn ang="f35">
                <a:pos x="f46" y="f45"/>
              </a:cxn>
              <a:cxn ang="f36">
                <a:pos x="f57" y="f55"/>
              </a:cxn>
            </a:cxnLst>
            <a:rect l="f54" t="f55" r="f57" b="f45"/>
            <a:pathLst>
              <a:path>
                <a:moveTo>
                  <a:pt x="f42" y="f45"/>
                </a:moveTo>
                <a:lnTo>
                  <a:pt x="f56" y="f42"/>
                </a:lnTo>
                <a:lnTo>
                  <a:pt x="f46" y="f45"/>
                </a:lnTo>
                <a:close/>
              </a:path>
            </a:pathLst>
          </a:custGeom>
          <a:solidFill>
            <a:srgbClr val="E95847"/>
          </a:solidFill>
          <a:ln cap="flat">
            <a:noFill/>
            <a:prstDash val="solid"/>
          </a:ln>
        </p:spPr>
        <p:txBody>
          <a:bodyPr vert="horz" wrap="square" lIns="54607" tIns="54607" rIns="54607" bIns="54607" anchor="ctr" anchorCtr="0" compatLnSpc="1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en-US" sz="15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軟正黑體" pitchFamily="34"/>
              <a:ea typeface="微軟正黑體" pitchFamily="34"/>
              <a:cs typeface="+mn-cs"/>
            </a:endParaRPr>
          </a:p>
        </p:txBody>
      </p:sp>
      <p:sp>
        <p:nvSpPr>
          <p:cNvPr id="4" name="投影片編號版面配置區 2">
            <a:extLst>
              <a:ext uri="{FF2B5EF4-FFF2-40B4-BE49-F238E27FC236}">
                <a16:creationId xmlns:a16="http://schemas.microsoft.com/office/drawing/2014/main" id="{3C1E808C-D09F-61B2-D818-CC8A8A9D0A57}"/>
              </a:ext>
            </a:extLst>
          </p:cNvPr>
          <p:cNvSpPr txBox="1"/>
          <p:nvPr/>
        </p:nvSpPr>
        <p:spPr>
          <a:xfrm>
            <a:off x="8575974" y="6397919"/>
            <a:ext cx="443346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ECC66D1-80C8-4D5B-876D-E78AD18A593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新細明體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新細明體"/>
              <a:cs typeface="+mn-cs"/>
            </a:endParaRPr>
          </a:p>
        </p:txBody>
      </p:sp>
      <p:grpSp>
        <p:nvGrpSpPr>
          <p:cNvPr id="9" name="群組 14">
            <a:extLst>
              <a:ext uri="{FF2B5EF4-FFF2-40B4-BE49-F238E27FC236}">
                <a16:creationId xmlns:a16="http://schemas.microsoft.com/office/drawing/2014/main" id="{0E4E3FCF-ECC6-737E-23EA-E03EB75738D1}"/>
              </a:ext>
            </a:extLst>
          </p:cNvPr>
          <p:cNvGrpSpPr/>
          <p:nvPr/>
        </p:nvGrpSpPr>
        <p:grpSpPr>
          <a:xfrm>
            <a:off x="138421" y="835249"/>
            <a:ext cx="8835993" cy="538106"/>
            <a:chOff x="138421" y="835249"/>
            <a:chExt cx="8835993" cy="538106"/>
          </a:xfrm>
        </p:grpSpPr>
        <p:sp>
          <p:nvSpPr>
            <p:cNvPr id="10" name="Rectangle 2019">
              <a:extLst>
                <a:ext uri="{FF2B5EF4-FFF2-40B4-BE49-F238E27FC236}">
                  <a16:creationId xmlns:a16="http://schemas.microsoft.com/office/drawing/2014/main" id="{81E0E3CE-F187-884A-812F-24B86B77E609}"/>
                </a:ext>
              </a:extLst>
            </p:cNvPr>
            <p:cNvSpPr/>
            <p:nvPr/>
          </p:nvSpPr>
          <p:spPr>
            <a:xfrm>
              <a:off x="754965" y="884023"/>
              <a:ext cx="8094314" cy="489332"/>
            </a:xfrm>
            <a:prstGeom prst="rect">
              <a:avLst/>
            </a:prstGeom>
            <a:solidFill>
              <a:srgbClr val="00409A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kumimoji="0" lang="en-US" sz="1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KPMG Extralight"/>
              </a:endParaRPr>
            </a:p>
          </p:txBody>
        </p:sp>
        <p:sp>
          <p:nvSpPr>
            <p:cNvPr id="11" name="Rectangle 2020">
              <a:extLst>
                <a:ext uri="{FF2B5EF4-FFF2-40B4-BE49-F238E27FC236}">
                  <a16:creationId xmlns:a16="http://schemas.microsoft.com/office/drawing/2014/main" id="{C3F71D89-A262-C828-D1FB-8B705FD02B2C}"/>
                </a:ext>
              </a:extLst>
            </p:cNvPr>
            <p:cNvSpPr/>
            <p:nvPr/>
          </p:nvSpPr>
          <p:spPr>
            <a:xfrm>
              <a:off x="275307" y="884023"/>
              <a:ext cx="3022503" cy="489332"/>
            </a:xfrm>
            <a:prstGeom prst="rect">
              <a:avLst/>
            </a:prstGeom>
            <a:solidFill>
              <a:srgbClr val="E95847"/>
            </a:solidFill>
            <a:ln w="6345" cap="flat">
              <a:solidFill>
                <a:srgbClr val="EC5A44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kumimoji="0" lang="en-US" sz="1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KPMG Extralight"/>
              </a:endParaRPr>
            </a:p>
          </p:txBody>
        </p:sp>
        <p:sp>
          <p:nvSpPr>
            <p:cNvPr id="12" name="Freeform 1978">
              <a:extLst>
                <a:ext uri="{FF2B5EF4-FFF2-40B4-BE49-F238E27FC236}">
                  <a16:creationId xmlns:a16="http://schemas.microsoft.com/office/drawing/2014/main" id="{43D9466A-3CD9-F9B7-7169-909902F4FDFE}"/>
                </a:ext>
              </a:extLst>
            </p:cNvPr>
            <p:cNvSpPr/>
            <p:nvPr/>
          </p:nvSpPr>
          <p:spPr>
            <a:xfrm>
              <a:off x="3300371" y="885687"/>
              <a:ext cx="312724" cy="48600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9"/>
                <a:gd name="f7" fmla="val 70"/>
                <a:gd name="f8" fmla="val 35"/>
                <a:gd name="f9" fmla="+- 0 0 -90"/>
                <a:gd name="f10" fmla="*/ f3 1 59"/>
                <a:gd name="f11" fmla="*/ f4 1 70"/>
                <a:gd name="f12" fmla="val f5"/>
                <a:gd name="f13" fmla="val f6"/>
                <a:gd name="f14" fmla="val f7"/>
                <a:gd name="f15" fmla="*/ f9 f0 1"/>
                <a:gd name="f16" fmla="+- f14 0 f12"/>
                <a:gd name="f17" fmla="+- f13 0 f12"/>
                <a:gd name="f18" fmla="*/ f15 1 f2"/>
                <a:gd name="f19" fmla="*/ f17 1 59"/>
                <a:gd name="f20" fmla="*/ f16 1 70"/>
                <a:gd name="f21" fmla="*/ 2147483647 f17 1"/>
                <a:gd name="f22" fmla="*/ 2147483647 f16 1"/>
                <a:gd name="f23" fmla="*/ 0 f17 1"/>
                <a:gd name="f24" fmla="*/ 0 f16 1"/>
                <a:gd name="f25" fmla="*/ 59 f17 1"/>
                <a:gd name="f26" fmla="*/ 70 f16 1"/>
                <a:gd name="f27" fmla="+- f18 0 f1"/>
                <a:gd name="f28" fmla="*/ f21 1 59"/>
                <a:gd name="f29" fmla="*/ f22 1 70"/>
                <a:gd name="f30" fmla="*/ f23 1 59"/>
                <a:gd name="f31" fmla="*/ f24 1 70"/>
                <a:gd name="f32" fmla="*/ f25 1 59"/>
                <a:gd name="f33" fmla="*/ f26 1 70"/>
                <a:gd name="f34" fmla="*/ f28 1 f19"/>
                <a:gd name="f35" fmla="*/ f29 1 f20"/>
                <a:gd name="f36" fmla="*/ f30 1 f19"/>
                <a:gd name="f37" fmla="*/ f31 1 f20"/>
                <a:gd name="f38" fmla="*/ f32 1 f19"/>
                <a:gd name="f39" fmla="*/ f33 1 f20"/>
                <a:gd name="f40" fmla="*/ f36 f10 1"/>
                <a:gd name="f41" fmla="*/ f38 f10 1"/>
                <a:gd name="f42" fmla="*/ f39 f11 1"/>
                <a:gd name="f43" fmla="*/ f37 f11 1"/>
                <a:gd name="f44" fmla="*/ f34 f10 1"/>
                <a:gd name="f45" fmla="*/ f35 f1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7">
                  <a:pos x="f44" y="f45"/>
                </a:cxn>
                <a:cxn ang="f27">
                  <a:pos x="f40" y="f45"/>
                </a:cxn>
                <a:cxn ang="f27">
                  <a:pos x="f40" y="f43"/>
                </a:cxn>
                <a:cxn ang="f27">
                  <a:pos x="f44" y="f45"/>
                </a:cxn>
              </a:cxnLst>
              <a:rect l="f40" t="f43" r="f41" b="f42"/>
              <a:pathLst>
                <a:path w="59" h="70">
                  <a:moveTo>
                    <a:pt x="f6" y="f8"/>
                  </a:moveTo>
                  <a:lnTo>
                    <a:pt x="f5" y="f7"/>
                  </a:lnTo>
                  <a:lnTo>
                    <a:pt x="f5" y="f5"/>
                  </a:lnTo>
                  <a:lnTo>
                    <a:pt x="f6" y="f8"/>
                  </a:lnTo>
                  <a:close/>
                </a:path>
              </a:pathLst>
            </a:custGeom>
            <a:solidFill>
              <a:srgbClr val="EB5846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kumimoji="0" lang="en-US" sz="1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KPMG Extralight"/>
              </a:endParaRPr>
            </a:p>
          </p:txBody>
        </p:sp>
        <p:sp>
          <p:nvSpPr>
            <p:cNvPr id="13" name="內容版面配置區 2">
              <a:extLst>
                <a:ext uri="{FF2B5EF4-FFF2-40B4-BE49-F238E27FC236}">
                  <a16:creationId xmlns:a16="http://schemas.microsoft.com/office/drawing/2014/main" id="{05A7A4C9-1EFC-92BA-9599-E5AD13176CF3}"/>
                </a:ext>
              </a:extLst>
            </p:cNvPr>
            <p:cNvSpPr txBox="1"/>
            <p:nvPr/>
          </p:nvSpPr>
          <p:spPr>
            <a:xfrm>
              <a:off x="138421" y="835249"/>
              <a:ext cx="3292699" cy="485555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1" compatLnSpc="1">
              <a:normAutofit/>
            </a:bodyPr>
            <a:lstStyle/>
            <a:p>
              <a:pPr marL="0" marR="0" lvl="0" indent="0" algn="ctr" defTabSz="685800" rtl="0" eaLnBrk="1" fontAlgn="auto" latinLnBrk="0" hangingPunct="1">
                <a:lnSpc>
                  <a:spcPct val="170000"/>
                </a:lnSpc>
                <a:spcBef>
                  <a:spcPts val="4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kumimoji="0" lang="zh-TW" alt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軟正黑體" pitchFamily="34"/>
                  <a:ea typeface="微軟正黑體" pitchFamily="34"/>
                  <a:cs typeface="Times New Roman" pitchFamily="18"/>
                </a:rPr>
                <a:t>合作類別</a:t>
              </a: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Times New Roman" pitchFamily="18"/>
              </a:endParaRPr>
            </a:p>
          </p:txBody>
        </p:sp>
        <p:sp>
          <p:nvSpPr>
            <p:cNvPr id="14" name="內容版面配置區 2">
              <a:extLst>
                <a:ext uri="{FF2B5EF4-FFF2-40B4-BE49-F238E27FC236}">
                  <a16:creationId xmlns:a16="http://schemas.microsoft.com/office/drawing/2014/main" id="{348AD8D5-B55F-90E5-E6CD-D137FA5CCFEA}"/>
                </a:ext>
              </a:extLst>
            </p:cNvPr>
            <p:cNvSpPr txBox="1"/>
            <p:nvPr/>
          </p:nvSpPr>
          <p:spPr>
            <a:xfrm>
              <a:off x="3572039" y="854497"/>
              <a:ext cx="5402375" cy="517907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1" compatLnSpc="1">
              <a:normAutofit/>
            </a:bodyPr>
            <a:lstStyle/>
            <a:p>
              <a:pPr marL="0" marR="0" lvl="0" indent="0" algn="ctr" defTabSz="685800" rtl="0" eaLnBrk="1" fontAlgn="auto" latinLnBrk="0" hangingPunct="1">
                <a:lnSpc>
                  <a:spcPct val="170000"/>
                </a:lnSpc>
                <a:spcBef>
                  <a:spcPts val="4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kumimoji="0" lang="zh-TW" alt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軟正黑體" pitchFamily="34"/>
                  <a:ea typeface="微軟正黑體" pitchFamily="34"/>
                  <a:cs typeface="Times New Roman" pitchFamily="18"/>
                </a:rPr>
                <a:t>一句話描述</a:t>
              </a: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Times New Roman" pitchFamily="18"/>
              </a:endParaRPr>
            </a:p>
          </p:txBody>
        </p:sp>
      </p:grpSp>
      <p:sp>
        <p:nvSpPr>
          <p:cNvPr id="15" name="文字方塊 1">
            <a:extLst>
              <a:ext uri="{FF2B5EF4-FFF2-40B4-BE49-F238E27FC236}">
                <a16:creationId xmlns:a16="http://schemas.microsoft.com/office/drawing/2014/main" id="{FE6B6229-423D-32EF-6156-3FCDFBF3CD83}"/>
              </a:ext>
            </a:extLst>
          </p:cNvPr>
          <p:cNvSpPr txBox="1"/>
          <p:nvPr/>
        </p:nvSpPr>
        <p:spPr>
          <a:xfrm>
            <a:off x="639348" y="1735732"/>
            <a:ext cx="1683428" cy="67710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zh-TW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+mn-cs"/>
              </a:rPr>
              <a:t>申請單位</a:t>
            </a: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+mn-cs"/>
              </a:rPr>
              <a:t>Logo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zh-TW" altLang="en-US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+mn-cs"/>
              </a:rPr>
              <a:t>長或寬約</a:t>
            </a: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+mn-cs"/>
              </a:rPr>
              <a:t>2.5cm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zh-TW" altLang="en-US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+mn-cs"/>
              </a:rPr>
              <a:t>解析度</a:t>
            </a: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+mn-cs"/>
              </a:rPr>
              <a:t>300 dpi </a:t>
            </a:r>
            <a:r>
              <a:rPr kumimoji="0" lang="zh-TW" altLang="en-US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+mn-cs"/>
              </a:rPr>
              <a:t>以上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軟正黑體" pitchFamily="34"/>
              <a:ea typeface="微軟正黑體" pitchFamily="34"/>
              <a:cs typeface="+mn-cs"/>
            </a:endParaRPr>
          </a:p>
        </p:txBody>
      </p:sp>
      <p:sp>
        <p:nvSpPr>
          <p:cNvPr id="16" name="語音泡泡: 矩形 5">
            <a:extLst>
              <a:ext uri="{FF2B5EF4-FFF2-40B4-BE49-F238E27FC236}">
                <a16:creationId xmlns:a16="http://schemas.microsoft.com/office/drawing/2014/main" id="{0C05D6EE-8F40-0CDF-1ED8-C7C9D65E1980}"/>
              </a:ext>
            </a:extLst>
          </p:cNvPr>
          <p:cNvSpPr/>
          <p:nvPr/>
        </p:nvSpPr>
        <p:spPr>
          <a:xfrm>
            <a:off x="-3394106" y="759930"/>
            <a:ext cx="3292699" cy="961784"/>
          </a:xfrm>
          <a:custGeom>
            <a:avLst>
              <a:gd name="f0" fmla="val 26881"/>
              <a:gd name="f1" fmla="val 9429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+- 0 0 1"/>
              <a:gd name="f10" fmla="val -2147483647"/>
              <a:gd name="f11" fmla="val 2147483647"/>
              <a:gd name="f12" fmla="val 3590"/>
              <a:gd name="f13" fmla="val 8970"/>
              <a:gd name="f14" fmla="val 12630"/>
              <a:gd name="f15" fmla="val 18010"/>
              <a:gd name="f16" fmla="+- 0 0 180"/>
              <a:gd name="f17" fmla="*/ f5 1 21600"/>
              <a:gd name="f18" fmla="*/ f6 1 21600"/>
              <a:gd name="f19" fmla="pin -2147483647 f0 2147483647"/>
              <a:gd name="f20" fmla="pin -2147483647 f1 2147483647"/>
              <a:gd name="f21" fmla="*/ f16 f2 1"/>
              <a:gd name="f22" fmla="+- f19 0 10800"/>
              <a:gd name="f23" fmla="+- f20 0 10800"/>
              <a:gd name="f24" fmla="+- f20 0 21600"/>
              <a:gd name="f25" fmla="+- f19 0 21600"/>
              <a:gd name="f26" fmla="val f19"/>
              <a:gd name="f27" fmla="val f20"/>
              <a:gd name="f28" fmla="*/ f19 f17 1"/>
              <a:gd name="f29" fmla="*/ f20 f18 1"/>
              <a:gd name="f30" fmla="*/ 0 f17 1"/>
              <a:gd name="f31" fmla="*/ 21600 f17 1"/>
              <a:gd name="f32" fmla="*/ 21600 f18 1"/>
              <a:gd name="f33" fmla="*/ 0 f18 1"/>
              <a:gd name="f34" fmla="*/ f21 1 f4"/>
              <a:gd name="f35" fmla="abs f22"/>
              <a:gd name="f36" fmla="abs f23"/>
              <a:gd name="f37" fmla="*/ f26 f17 1"/>
              <a:gd name="f38" fmla="*/ f27 f18 1"/>
              <a:gd name="f39" fmla="+- f34 0 f3"/>
              <a:gd name="f40" fmla="+- f35 0 f36"/>
              <a:gd name="f41" fmla="+- f36 0 f35"/>
              <a:gd name="f42" fmla="?: f23 f9 f40"/>
              <a:gd name="f43" fmla="?: f23 f40 f9"/>
              <a:gd name="f44" fmla="?: f22 f9 f41"/>
              <a:gd name="f45" fmla="?: f22 f41 f9"/>
              <a:gd name="f46" fmla="?: f19 f9 f42"/>
              <a:gd name="f47" fmla="?: f19 f9 f43"/>
              <a:gd name="f48" fmla="?: f24 f44 f9"/>
              <a:gd name="f49" fmla="?: f24 f45 f9"/>
              <a:gd name="f50" fmla="?: f25 f43 f9"/>
              <a:gd name="f51" fmla="?: f25 f42 f9"/>
              <a:gd name="f52" fmla="?: f20 f9 f45"/>
              <a:gd name="f53" fmla="?: f20 f9 f44"/>
              <a:gd name="f54" fmla="?: f46 f19 0"/>
              <a:gd name="f55" fmla="?: f46 f20 6280"/>
              <a:gd name="f56" fmla="?: f47 f19 0"/>
              <a:gd name="f57" fmla="?: f47 f20 15320"/>
              <a:gd name="f58" fmla="?: f48 f19 6280"/>
              <a:gd name="f59" fmla="?: f48 f20 21600"/>
              <a:gd name="f60" fmla="?: f49 f19 15320"/>
              <a:gd name="f61" fmla="?: f49 f20 21600"/>
              <a:gd name="f62" fmla="?: f50 f19 21600"/>
              <a:gd name="f63" fmla="?: f50 f20 15320"/>
              <a:gd name="f64" fmla="?: f51 f19 21600"/>
              <a:gd name="f65" fmla="?: f51 f20 6280"/>
              <a:gd name="f66" fmla="?: f52 f19 15320"/>
              <a:gd name="f67" fmla="?: f52 f20 0"/>
              <a:gd name="f68" fmla="?: f53 f19 6280"/>
              <a:gd name="f69" fmla="?: f53 f20 0"/>
            </a:gdLst>
            <a:ahLst>
              <a:ahXY gdRefX="f0" minX="f10" maxX="f11" gdRefY="f1" minY="f10" maxY="f11">
                <a:pos x="f28" y="f29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9">
                <a:pos x="f37" y="f38"/>
              </a:cxn>
            </a:cxnLst>
            <a:rect l="f30" t="f33" r="f31" b="f32"/>
            <a:pathLst>
              <a:path w="21600" h="21600">
                <a:moveTo>
                  <a:pt x="f7" y="f7"/>
                </a:moveTo>
                <a:lnTo>
                  <a:pt x="f7" y="f12"/>
                </a:lnTo>
                <a:lnTo>
                  <a:pt x="f54" y="f55"/>
                </a:lnTo>
                <a:lnTo>
                  <a:pt x="f7" y="f13"/>
                </a:lnTo>
                <a:lnTo>
                  <a:pt x="f7" y="f14"/>
                </a:lnTo>
                <a:lnTo>
                  <a:pt x="f56" y="f57"/>
                </a:lnTo>
                <a:lnTo>
                  <a:pt x="f7" y="f15"/>
                </a:lnTo>
                <a:lnTo>
                  <a:pt x="f7" y="f8"/>
                </a:lnTo>
                <a:lnTo>
                  <a:pt x="f12" y="f8"/>
                </a:lnTo>
                <a:lnTo>
                  <a:pt x="f58" y="f59"/>
                </a:lnTo>
                <a:lnTo>
                  <a:pt x="f13" y="f8"/>
                </a:lnTo>
                <a:lnTo>
                  <a:pt x="f14" y="f8"/>
                </a:lnTo>
                <a:lnTo>
                  <a:pt x="f60" y="f61"/>
                </a:lnTo>
                <a:lnTo>
                  <a:pt x="f15" y="f8"/>
                </a:lnTo>
                <a:lnTo>
                  <a:pt x="f8" y="f8"/>
                </a:lnTo>
                <a:lnTo>
                  <a:pt x="f8" y="f15"/>
                </a:lnTo>
                <a:lnTo>
                  <a:pt x="f62" y="f63"/>
                </a:lnTo>
                <a:lnTo>
                  <a:pt x="f8" y="f14"/>
                </a:lnTo>
                <a:lnTo>
                  <a:pt x="f8" y="f13"/>
                </a:lnTo>
                <a:lnTo>
                  <a:pt x="f64" y="f65"/>
                </a:lnTo>
                <a:lnTo>
                  <a:pt x="f8" y="f12"/>
                </a:lnTo>
                <a:lnTo>
                  <a:pt x="f8" y="f7"/>
                </a:lnTo>
                <a:lnTo>
                  <a:pt x="f15" y="f7"/>
                </a:lnTo>
                <a:lnTo>
                  <a:pt x="f66" y="f67"/>
                </a:lnTo>
                <a:lnTo>
                  <a:pt x="f14" y="f7"/>
                </a:lnTo>
                <a:lnTo>
                  <a:pt x="f13" y="f7"/>
                </a:lnTo>
                <a:lnTo>
                  <a:pt x="f68" y="f69"/>
                </a:lnTo>
                <a:lnTo>
                  <a:pt x="f12" y="f7"/>
                </a:lnTo>
                <a:lnTo>
                  <a:pt x="f7" y="f7"/>
                </a:lnTo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zh-TW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+mn-cs"/>
              </a:rPr>
              <a:t>依創新類型表格填寫合作類別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微軟正黑體" pitchFamily="34"/>
              <a:ea typeface="微軟正黑體" pitchFamily="34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zh-TW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+mn-cs"/>
              </a:rPr>
              <a:t>（範例）永續專案</a:t>
            </a: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+mn-cs"/>
              </a:rPr>
              <a:t> x </a:t>
            </a:r>
            <a:r>
              <a:rPr kumimoji="0" lang="zh-TW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+mn-cs"/>
              </a:rPr>
              <a:t>創造共享價值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微軟正黑體" pitchFamily="34"/>
              <a:ea typeface="微軟正黑體" pitchFamily="34"/>
              <a:cs typeface="+mn-cs"/>
            </a:endParaRPr>
          </a:p>
        </p:txBody>
      </p:sp>
      <p:sp>
        <p:nvSpPr>
          <p:cNvPr id="17" name="語音泡泡: 矩形 6">
            <a:extLst>
              <a:ext uri="{FF2B5EF4-FFF2-40B4-BE49-F238E27FC236}">
                <a16:creationId xmlns:a16="http://schemas.microsoft.com/office/drawing/2014/main" id="{3F35BA89-317D-D111-07E7-0248881CA941}"/>
              </a:ext>
            </a:extLst>
          </p:cNvPr>
          <p:cNvSpPr/>
          <p:nvPr/>
        </p:nvSpPr>
        <p:spPr>
          <a:xfrm>
            <a:off x="8922843" y="3660251"/>
            <a:ext cx="3658066" cy="1390976"/>
          </a:xfrm>
          <a:custGeom>
            <a:avLst>
              <a:gd name="f0" fmla="val -2872"/>
              <a:gd name="f1" fmla="val 11606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+- 0 0 1"/>
              <a:gd name="f10" fmla="val -2147483647"/>
              <a:gd name="f11" fmla="val 2147483647"/>
              <a:gd name="f12" fmla="val 3590"/>
              <a:gd name="f13" fmla="val 8970"/>
              <a:gd name="f14" fmla="val 12630"/>
              <a:gd name="f15" fmla="val 18010"/>
              <a:gd name="f16" fmla="+- 0 0 180"/>
              <a:gd name="f17" fmla="*/ f5 1 21600"/>
              <a:gd name="f18" fmla="*/ f6 1 21600"/>
              <a:gd name="f19" fmla="pin -2147483647 f0 2147483647"/>
              <a:gd name="f20" fmla="pin -2147483647 f1 2147483647"/>
              <a:gd name="f21" fmla="*/ f16 f2 1"/>
              <a:gd name="f22" fmla="+- f19 0 10800"/>
              <a:gd name="f23" fmla="+- f20 0 10800"/>
              <a:gd name="f24" fmla="+- f20 0 21600"/>
              <a:gd name="f25" fmla="+- f19 0 21600"/>
              <a:gd name="f26" fmla="val f19"/>
              <a:gd name="f27" fmla="val f20"/>
              <a:gd name="f28" fmla="*/ f19 f17 1"/>
              <a:gd name="f29" fmla="*/ f20 f18 1"/>
              <a:gd name="f30" fmla="*/ 0 f17 1"/>
              <a:gd name="f31" fmla="*/ 21600 f17 1"/>
              <a:gd name="f32" fmla="*/ 21600 f18 1"/>
              <a:gd name="f33" fmla="*/ 0 f18 1"/>
              <a:gd name="f34" fmla="*/ f21 1 f4"/>
              <a:gd name="f35" fmla="abs f22"/>
              <a:gd name="f36" fmla="abs f23"/>
              <a:gd name="f37" fmla="*/ f26 f17 1"/>
              <a:gd name="f38" fmla="*/ f27 f18 1"/>
              <a:gd name="f39" fmla="+- f34 0 f3"/>
              <a:gd name="f40" fmla="+- f35 0 f36"/>
              <a:gd name="f41" fmla="+- f36 0 f35"/>
              <a:gd name="f42" fmla="?: f23 f9 f40"/>
              <a:gd name="f43" fmla="?: f23 f40 f9"/>
              <a:gd name="f44" fmla="?: f22 f9 f41"/>
              <a:gd name="f45" fmla="?: f22 f41 f9"/>
              <a:gd name="f46" fmla="?: f19 f9 f42"/>
              <a:gd name="f47" fmla="?: f19 f9 f43"/>
              <a:gd name="f48" fmla="?: f24 f44 f9"/>
              <a:gd name="f49" fmla="?: f24 f45 f9"/>
              <a:gd name="f50" fmla="?: f25 f43 f9"/>
              <a:gd name="f51" fmla="?: f25 f42 f9"/>
              <a:gd name="f52" fmla="?: f20 f9 f45"/>
              <a:gd name="f53" fmla="?: f20 f9 f44"/>
              <a:gd name="f54" fmla="?: f46 f19 0"/>
              <a:gd name="f55" fmla="?: f46 f20 6280"/>
              <a:gd name="f56" fmla="?: f47 f19 0"/>
              <a:gd name="f57" fmla="?: f47 f20 15320"/>
              <a:gd name="f58" fmla="?: f48 f19 6280"/>
              <a:gd name="f59" fmla="?: f48 f20 21600"/>
              <a:gd name="f60" fmla="?: f49 f19 15320"/>
              <a:gd name="f61" fmla="?: f49 f20 21600"/>
              <a:gd name="f62" fmla="?: f50 f19 21600"/>
              <a:gd name="f63" fmla="?: f50 f20 15320"/>
              <a:gd name="f64" fmla="?: f51 f19 21600"/>
              <a:gd name="f65" fmla="?: f51 f20 6280"/>
              <a:gd name="f66" fmla="?: f52 f19 15320"/>
              <a:gd name="f67" fmla="?: f52 f20 0"/>
              <a:gd name="f68" fmla="?: f53 f19 6280"/>
              <a:gd name="f69" fmla="?: f53 f20 0"/>
            </a:gdLst>
            <a:ahLst>
              <a:ahXY gdRefX="f0" minX="f10" maxX="f11" gdRefY="f1" minY="f10" maxY="f11">
                <a:pos x="f28" y="f29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9">
                <a:pos x="f37" y="f38"/>
              </a:cxn>
            </a:cxnLst>
            <a:rect l="f30" t="f33" r="f31" b="f32"/>
            <a:pathLst>
              <a:path w="21600" h="21600">
                <a:moveTo>
                  <a:pt x="f7" y="f7"/>
                </a:moveTo>
                <a:lnTo>
                  <a:pt x="f7" y="f12"/>
                </a:lnTo>
                <a:lnTo>
                  <a:pt x="f54" y="f55"/>
                </a:lnTo>
                <a:lnTo>
                  <a:pt x="f7" y="f13"/>
                </a:lnTo>
                <a:lnTo>
                  <a:pt x="f7" y="f14"/>
                </a:lnTo>
                <a:lnTo>
                  <a:pt x="f56" y="f57"/>
                </a:lnTo>
                <a:lnTo>
                  <a:pt x="f7" y="f15"/>
                </a:lnTo>
                <a:lnTo>
                  <a:pt x="f7" y="f8"/>
                </a:lnTo>
                <a:lnTo>
                  <a:pt x="f12" y="f8"/>
                </a:lnTo>
                <a:lnTo>
                  <a:pt x="f58" y="f59"/>
                </a:lnTo>
                <a:lnTo>
                  <a:pt x="f13" y="f8"/>
                </a:lnTo>
                <a:lnTo>
                  <a:pt x="f14" y="f8"/>
                </a:lnTo>
                <a:lnTo>
                  <a:pt x="f60" y="f61"/>
                </a:lnTo>
                <a:lnTo>
                  <a:pt x="f15" y="f8"/>
                </a:lnTo>
                <a:lnTo>
                  <a:pt x="f8" y="f8"/>
                </a:lnTo>
                <a:lnTo>
                  <a:pt x="f8" y="f15"/>
                </a:lnTo>
                <a:lnTo>
                  <a:pt x="f62" y="f63"/>
                </a:lnTo>
                <a:lnTo>
                  <a:pt x="f8" y="f14"/>
                </a:lnTo>
                <a:lnTo>
                  <a:pt x="f8" y="f13"/>
                </a:lnTo>
                <a:lnTo>
                  <a:pt x="f64" y="f65"/>
                </a:lnTo>
                <a:lnTo>
                  <a:pt x="f8" y="f12"/>
                </a:lnTo>
                <a:lnTo>
                  <a:pt x="f8" y="f7"/>
                </a:lnTo>
                <a:lnTo>
                  <a:pt x="f15" y="f7"/>
                </a:lnTo>
                <a:lnTo>
                  <a:pt x="f66" y="f67"/>
                </a:lnTo>
                <a:lnTo>
                  <a:pt x="f14" y="f7"/>
                </a:lnTo>
                <a:lnTo>
                  <a:pt x="f13" y="f7"/>
                </a:lnTo>
                <a:lnTo>
                  <a:pt x="f68" y="f69"/>
                </a:lnTo>
                <a:lnTo>
                  <a:pt x="f12" y="f7"/>
                </a:lnTo>
                <a:lnTo>
                  <a:pt x="f7" y="f7"/>
                </a:lnTo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zh-TW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+mn-cs"/>
              </a:rPr>
              <a:t>（範例）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微軟正黑體" pitchFamily="34"/>
              <a:ea typeface="微軟正黑體" pitchFamily="34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Calibri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+mn-cs"/>
              </a:rPr>
              <a:t>110</a:t>
            </a:r>
            <a:r>
              <a:rPr kumimoji="0" lang="zh-TW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+mn-cs"/>
              </a:rPr>
              <a:t>年幫助當地增加</a:t>
            </a: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+mn-cs"/>
              </a:rPr>
              <a:t>50</a:t>
            </a:r>
            <a:r>
              <a:rPr kumimoji="0" lang="zh-TW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+mn-cs"/>
              </a:rPr>
              <a:t>個穩定工作機會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Calibri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zh-TW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+mn-cs"/>
              </a:rPr>
              <a:t>協助當地發展「一日小農體驗」活動帶動觀光產業發展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軟正黑體" pitchFamily="34"/>
              <a:ea typeface="微軟正黑體" pitchFamily="34"/>
              <a:cs typeface="+mn-cs"/>
            </a:endParaRPr>
          </a:p>
        </p:txBody>
      </p:sp>
      <p:sp>
        <p:nvSpPr>
          <p:cNvPr id="18" name="語音泡泡: 矩形 8">
            <a:extLst>
              <a:ext uri="{FF2B5EF4-FFF2-40B4-BE49-F238E27FC236}">
                <a16:creationId xmlns:a16="http://schemas.microsoft.com/office/drawing/2014/main" id="{0B8373DF-3166-0CD6-653E-C973893A9965}"/>
              </a:ext>
            </a:extLst>
          </p:cNvPr>
          <p:cNvSpPr/>
          <p:nvPr/>
        </p:nvSpPr>
        <p:spPr>
          <a:xfrm>
            <a:off x="8968755" y="5793574"/>
            <a:ext cx="2485211" cy="633331"/>
          </a:xfrm>
          <a:custGeom>
            <a:avLst>
              <a:gd name="f0" fmla="val -4002"/>
              <a:gd name="f1" fmla="val 19999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+- 0 0 1"/>
              <a:gd name="f10" fmla="val -2147483647"/>
              <a:gd name="f11" fmla="val 2147483647"/>
              <a:gd name="f12" fmla="val 3590"/>
              <a:gd name="f13" fmla="val 8970"/>
              <a:gd name="f14" fmla="val 12630"/>
              <a:gd name="f15" fmla="val 18010"/>
              <a:gd name="f16" fmla="+- 0 0 180"/>
              <a:gd name="f17" fmla="*/ f5 1 21600"/>
              <a:gd name="f18" fmla="*/ f6 1 21600"/>
              <a:gd name="f19" fmla="pin -2147483647 f0 2147483647"/>
              <a:gd name="f20" fmla="pin -2147483647 f1 2147483647"/>
              <a:gd name="f21" fmla="*/ f16 f2 1"/>
              <a:gd name="f22" fmla="+- f19 0 10800"/>
              <a:gd name="f23" fmla="+- f20 0 10800"/>
              <a:gd name="f24" fmla="+- f20 0 21600"/>
              <a:gd name="f25" fmla="+- f19 0 21600"/>
              <a:gd name="f26" fmla="val f19"/>
              <a:gd name="f27" fmla="val f20"/>
              <a:gd name="f28" fmla="*/ f19 f17 1"/>
              <a:gd name="f29" fmla="*/ f20 f18 1"/>
              <a:gd name="f30" fmla="*/ 0 f17 1"/>
              <a:gd name="f31" fmla="*/ 21600 f17 1"/>
              <a:gd name="f32" fmla="*/ 21600 f18 1"/>
              <a:gd name="f33" fmla="*/ 0 f18 1"/>
              <a:gd name="f34" fmla="*/ f21 1 f4"/>
              <a:gd name="f35" fmla="abs f22"/>
              <a:gd name="f36" fmla="abs f23"/>
              <a:gd name="f37" fmla="*/ f26 f17 1"/>
              <a:gd name="f38" fmla="*/ f27 f18 1"/>
              <a:gd name="f39" fmla="+- f34 0 f3"/>
              <a:gd name="f40" fmla="+- f35 0 f36"/>
              <a:gd name="f41" fmla="+- f36 0 f35"/>
              <a:gd name="f42" fmla="?: f23 f9 f40"/>
              <a:gd name="f43" fmla="?: f23 f40 f9"/>
              <a:gd name="f44" fmla="?: f22 f9 f41"/>
              <a:gd name="f45" fmla="?: f22 f41 f9"/>
              <a:gd name="f46" fmla="?: f19 f9 f42"/>
              <a:gd name="f47" fmla="?: f19 f9 f43"/>
              <a:gd name="f48" fmla="?: f24 f44 f9"/>
              <a:gd name="f49" fmla="?: f24 f45 f9"/>
              <a:gd name="f50" fmla="?: f25 f43 f9"/>
              <a:gd name="f51" fmla="?: f25 f42 f9"/>
              <a:gd name="f52" fmla="?: f20 f9 f45"/>
              <a:gd name="f53" fmla="?: f20 f9 f44"/>
              <a:gd name="f54" fmla="?: f46 f19 0"/>
              <a:gd name="f55" fmla="?: f46 f20 6280"/>
              <a:gd name="f56" fmla="?: f47 f19 0"/>
              <a:gd name="f57" fmla="?: f47 f20 15320"/>
              <a:gd name="f58" fmla="?: f48 f19 6280"/>
              <a:gd name="f59" fmla="?: f48 f20 21600"/>
              <a:gd name="f60" fmla="?: f49 f19 15320"/>
              <a:gd name="f61" fmla="?: f49 f20 21600"/>
              <a:gd name="f62" fmla="?: f50 f19 21600"/>
              <a:gd name="f63" fmla="?: f50 f20 15320"/>
              <a:gd name="f64" fmla="?: f51 f19 21600"/>
              <a:gd name="f65" fmla="?: f51 f20 6280"/>
              <a:gd name="f66" fmla="?: f52 f19 15320"/>
              <a:gd name="f67" fmla="?: f52 f20 0"/>
              <a:gd name="f68" fmla="?: f53 f19 6280"/>
              <a:gd name="f69" fmla="?: f53 f20 0"/>
            </a:gdLst>
            <a:ahLst>
              <a:ahXY gdRefX="f0" minX="f10" maxX="f11" gdRefY="f1" minY="f10" maxY="f11">
                <a:pos x="f28" y="f29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9">
                <a:pos x="f37" y="f38"/>
              </a:cxn>
            </a:cxnLst>
            <a:rect l="f30" t="f33" r="f31" b="f32"/>
            <a:pathLst>
              <a:path w="21600" h="21600">
                <a:moveTo>
                  <a:pt x="f7" y="f7"/>
                </a:moveTo>
                <a:lnTo>
                  <a:pt x="f7" y="f12"/>
                </a:lnTo>
                <a:lnTo>
                  <a:pt x="f54" y="f55"/>
                </a:lnTo>
                <a:lnTo>
                  <a:pt x="f7" y="f13"/>
                </a:lnTo>
                <a:lnTo>
                  <a:pt x="f7" y="f14"/>
                </a:lnTo>
                <a:lnTo>
                  <a:pt x="f56" y="f57"/>
                </a:lnTo>
                <a:lnTo>
                  <a:pt x="f7" y="f15"/>
                </a:lnTo>
                <a:lnTo>
                  <a:pt x="f7" y="f8"/>
                </a:lnTo>
                <a:lnTo>
                  <a:pt x="f12" y="f8"/>
                </a:lnTo>
                <a:lnTo>
                  <a:pt x="f58" y="f59"/>
                </a:lnTo>
                <a:lnTo>
                  <a:pt x="f13" y="f8"/>
                </a:lnTo>
                <a:lnTo>
                  <a:pt x="f14" y="f8"/>
                </a:lnTo>
                <a:lnTo>
                  <a:pt x="f60" y="f61"/>
                </a:lnTo>
                <a:lnTo>
                  <a:pt x="f15" y="f8"/>
                </a:lnTo>
                <a:lnTo>
                  <a:pt x="f8" y="f8"/>
                </a:lnTo>
                <a:lnTo>
                  <a:pt x="f8" y="f15"/>
                </a:lnTo>
                <a:lnTo>
                  <a:pt x="f62" y="f63"/>
                </a:lnTo>
                <a:lnTo>
                  <a:pt x="f8" y="f14"/>
                </a:lnTo>
                <a:lnTo>
                  <a:pt x="f8" y="f13"/>
                </a:lnTo>
                <a:lnTo>
                  <a:pt x="f64" y="f65"/>
                </a:lnTo>
                <a:lnTo>
                  <a:pt x="f8" y="f12"/>
                </a:lnTo>
                <a:lnTo>
                  <a:pt x="f8" y="f7"/>
                </a:lnTo>
                <a:lnTo>
                  <a:pt x="f15" y="f7"/>
                </a:lnTo>
                <a:lnTo>
                  <a:pt x="f66" y="f67"/>
                </a:lnTo>
                <a:lnTo>
                  <a:pt x="f14" y="f7"/>
                </a:lnTo>
                <a:lnTo>
                  <a:pt x="f13" y="f7"/>
                </a:lnTo>
                <a:lnTo>
                  <a:pt x="f68" y="f69"/>
                </a:lnTo>
                <a:lnTo>
                  <a:pt x="f12" y="f7"/>
                </a:lnTo>
                <a:lnTo>
                  <a:pt x="f7" y="f7"/>
                </a:lnTo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zh-TW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+mn-cs"/>
              </a:rPr>
              <a:t>請依此範例填寫</a:t>
            </a:r>
          </a:p>
        </p:txBody>
      </p:sp>
      <p:sp>
        <p:nvSpPr>
          <p:cNvPr id="19" name="文字方塊 24">
            <a:extLst>
              <a:ext uri="{FF2B5EF4-FFF2-40B4-BE49-F238E27FC236}">
                <a16:creationId xmlns:a16="http://schemas.microsoft.com/office/drawing/2014/main" id="{FE37B4BA-0B72-E5BC-8F70-1BBE79E65B15}"/>
              </a:ext>
            </a:extLst>
          </p:cNvPr>
          <p:cNvSpPr txBox="1"/>
          <p:nvPr/>
        </p:nvSpPr>
        <p:spPr>
          <a:xfrm>
            <a:off x="639348" y="2687503"/>
            <a:ext cx="1683428" cy="67710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zh-TW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+mn-cs"/>
              </a:rPr>
              <a:t>合作單位</a:t>
            </a: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+mn-cs"/>
              </a:rPr>
              <a:t>Logo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zh-TW" altLang="en-US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+mn-cs"/>
              </a:rPr>
              <a:t>長或寬約</a:t>
            </a: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+mn-cs"/>
              </a:rPr>
              <a:t>2.5cm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zh-TW" altLang="en-US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+mn-cs"/>
              </a:rPr>
              <a:t>解析度</a:t>
            </a: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+mn-cs"/>
              </a:rPr>
              <a:t>300 dpi </a:t>
            </a:r>
            <a:r>
              <a:rPr kumimoji="0" lang="zh-TW" altLang="en-US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+mn-cs"/>
              </a:rPr>
              <a:t>以上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軟正黑體" pitchFamily="34"/>
              <a:ea typeface="微軟正黑體" pitchFamily="34"/>
              <a:cs typeface="+mn-cs"/>
            </a:endParaRPr>
          </a:p>
        </p:txBody>
      </p:sp>
      <p:sp>
        <p:nvSpPr>
          <p:cNvPr id="20" name="語音泡泡: 矩形 23">
            <a:extLst>
              <a:ext uri="{FF2B5EF4-FFF2-40B4-BE49-F238E27FC236}">
                <a16:creationId xmlns:a16="http://schemas.microsoft.com/office/drawing/2014/main" id="{98D19D46-0A62-8E67-B08B-19A2F4A04500}"/>
              </a:ext>
            </a:extLst>
          </p:cNvPr>
          <p:cNvSpPr/>
          <p:nvPr/>
        </p:nvSpPr>
        <p:spPr>
          <a:xfrm>
            <a:off x="2398370" y="6253334"/>
            <a:ext cx="3022512" cy="809298"/>
          </a:xfrm>
          <a:custGeom>
            <a:avLst>
              <a:gd name="f0" fmla="val 3671"/>
              <a:gd name="f1" fmla="val -35731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+- 0 0 1"/>
              <a:gd name="f10" fmla="val -2147483647"/>
              <a:gd name="f11" fmla="val 2147483647"/>
              <a:gd name="f12" fmla="val 3590"/>
              <a:gd name="f13" fmla="val 8970"/>
              <a:gd name="f14" fmla="val 12630"/>
              <a:gd name="f15" fmla="val 18010"/>
              <a:gd name="f16" fmla="+- 0 0 180"/>
              <a:gd name="f17" fmla="*/ f5 1 21600"/>
              <a:gd name="f18" fmla="*/ f6 1 21600"/>
              <a:gd name="f19" fmla="pin -2147483647 f0 2147483647"/>
              <a:gd name="f20" fmla="pin -2147483647 f1 2147483647"/>
              <a:gd name="f21" fmla="*/ f16 f2 1"/>
              <a:gd name="f22" fmla="+- f19 0 10800"/>
              <a:gd name="f23" fmla="+- f20 0 10800"/>
              <a:gd name="f24" fmla="+- f20 0 21600"/>
              <a:gd name="f25" fmla="+- f19 0 21600"/>
              <a:gd name="f26" fmla="val f19"/>
              <a:gd name="f27" fmla="val f20"/>
              <a:gd name="f28" fmla="*/ f19 f17 1"/>
              <a:gd name="f29" fmla="*/ f20 f18 1"/>
              <a:gd name="f30" fmla="*/ 0 f17 1"/>
              <a:gd name="f31" fmla="*/ 21600 f17 1"/>
              <a:gd name="f32" fmla="*/ 21600 f18 1"/>
              <a:gd name="f33" fmla="*/ 0 f18 1"/>
              <a:gd name="f34" fmla="*/ f21 1 f4"/>
              <a:gd name="f35" fmla="abs f22"/>
              <a:gd name="f36" fmla="abs f23"/>
              <a:gd name="f37" fmla="*/ f26 f17 1"/>
              <a:gd name="f38" fmla="*/ f27 f18 1"/>
              <a:gd name="f39" fmla="+- f34 0 f3"/>
              <a:gd name="f40" fmla="+- f35 0 f36"/>
              <a:gd name="f41" fmla="+- f36 0 f35"/>
              <a:gd name="f42" fmla="?: f23 f9 f40"/>
              <a:gd name="f43" fmla="?: f23 f40 f9"/>
              <a:gd name="f44" fmla="?: f22 f9 f41"/>
              <a:gd name="f45" fmla="?: f22 f41 f9"/>
              <a:gd name="f46" fmla="?: f19 f9 f42"/>
              <a:gd name="f47" fmla="?: f19 f9 f43"/>
              <a:gd name="f48" fmla="?: f24 f44 f9"/>
              <a:gd name="f49" fmla="?: f24 f45 f9"/>
              <a:gd name="f50" fmla="?: f25 f43 f9"/>
              <a:gd name="f51" fmla="?: f25 f42 f9"/>
              <a:gd name="f52" fmla="?: f20 f9 f45"/>
              <a:gd name="f53" fmla="?: f20 f9 f44"/>
              <a:gd name="f54" fmla="?: f46 f19 0"/>
              <a:gd name="f55" fmla="?: f46 f20 6280"/>
              <a:gd name="f56" fmla="?: f47 f19 0"/>
              <a:gd name="f57" fmla="?: f47 f20 15320"/>
              <a:gd name="f58" fmla="?: f48 f19 6280"/>
              <a:gd name="f59" fmla="?: f48 f20 21600"/>
              <a:gd name="f60" fmla="?: f49 f19 15320"/>
              <a:gd name="f61" fmla="?: f49 f20 21600"/>
              <a:gd name="f62" fmla="?: f50 f19 21600"/>
              <a:gd name="f63" fmla="?: f50 f20 15320"/>
              <a:gd name="f64" fmla="?: f51 f19 21600"/>
              <a:gd name="f65" fmla="?: f51 f20 6280"/>
              <a:gd name="f66" fmla="?: f52 f19 15320"/>
              <a:gd name="f67" fmla="?: f52 f20 0"/>
              <a:gd name="f68" fmla="?: f53 f19 6280"/>
              <a:gd name="f69" fmla="?: f53 f20 0"/>
            </a:gdLst>
            <a:ahLst>
              <a:ahXY gdRefX="f0" minX="f10" maxX="f11" gdRefY="f1" minY="f10" maxY="f11">
                <a:pos x="f28" y="f29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9">
                <a:pos x="f37" y="f38"/>
              </a:cxn>
            </a:cxnLst>
            <a:rect l="f30" t="f33" r="f31" b="f32"/>
            <a:pathLst>
              <a:path w="21600" h="21600">
                <a:moveTo>
                  <a:pt x="f7" y="f7"/>
                </a:moveTo>
                <a:lnTo>
                  <a:pt x="f7" y="f12"/>
                </a:lnTo>
                <a:lnTo>
                  <a:pt x="f54" y="f55"/>
                </a:lnTo>
                <a:lnTo>
                  <a:pt x="f7" y="f13"/>
                </a:lnTo>
                <a:lnTo>
                  <a:pt x="f7" y="f14"/>
                </a:lnTo>
                <a:lnTo>
                  <a:pt x="f56" y="f57"/>
                </a:lnTo>
                <a:lnTo>
                  <a:pt x="f7" y="f15"/>
                </a:lnTo>
                <a:lnTo>
                  <a:pt x="f7" y="f8"/>
                </a:lnTo>
                <a:lnTo>
                  <a:pt x="f12" y="f8"/>
                </a:lnTo>
                <a:lnTo>
                  <a:pt x="f58" y="f59"/>
                </a:lnTo>
                <a:lnTo>
                  <a:pt x="f13" y="f8"/>
                </a:lnTo>
                <a:lnTo>
                  <a:pt x="f14" y="f8"/>
                </a:lnTo>
                <a:lnTo>
                  <a:pt x="f60" y="f61"/>
                </a:lnTo>
                <a:lnTo>
                  <a:pt x="f15" y="f8"/>
                </a:lnTo>
                <a:lnTo>
                  <a:pt x="f8" y="f8"/>
                </a:lnTo>
                <a:lnTo>
                  <a:pt x="f8" y="f15"/>
                </a:lnTo>
                <a:lnTo>
                  <a:pt x="f62" y="f63"/>
                </a:lnTo>
                <a:lnTo>
                  <a:pt x="f8" y="f14"/>
                </a:lnTo>
                <a:lnTo>
                  <a:pt x="f8" y="f13"/>
                </a:lnTo>
                <a:lnTo>
                  <a:pt x="f64" y="f65"/>
                </a:lnTo>
                <a:lnTo>
                  <a:pt x="f8" y="f12"/>
                </a:lnTo>
                <a:lnTo>
                  <a:pt x="f8" y="f7"/>
                </a:lnTo>
                <a:lnTo>
                  <a:pt x="f15" y="f7"/>
                </a:lnTo>
                <a:lnTo>
                  <a:pt x="f66" y="f67"/>
                </a:lnTo>
                <a:lnTo>
                  <a:pt x="f14" y="f7"/>
                </a:lnTo>
                <a:lnTo>
                  <a:pt x="f13" y="f7"/>
                </a:lnTo>
                <a:lnTo>
                  <a:pt x="f68" y="f69"/>
                </a:lnTo>
                <a:lnTo>
                  <a:pt x="f12" y="f7"/>
                </a:lnTo>
                <a:lnTo>
                  <a:pt x="f7" y="f7"/>
                </a:lnTo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zh-TW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+mn-cs"/>
              </a:rPr>
              <a:t>在表格中將相對應之表格換成紅色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新細明體" pitchFamily="18"/>
              <a:cs typeface="+mn-cs"/>
            </a:endParaRPr>
          </a:p>
        </p:txBody>
      </p:sp>
      <p:sp>
        <p:nvSpPr>
          <p:cNvPr id="21" name="語音泡泡: 矩形 25">
            <a:extLst>
              <a:ext uri="{FF2B5EF4-FFF2-40B4-BE49-F238E27FC236}">
                <a16:creationId xmlns:a16="http://schemas.microsoft.com/office/drawing/2014/main" id="{E676660C-9198-AED1-64FB-2A9A2006CFD0}"/>
              </a:ext>
            </a:extLst>
          </p:cNvPr>
          <p:cNvSpPr/>
          <p:nvPr/>
        </p:nvSpPr>
        <p:spPr>
          <a:xfrm>
            <a:off x="9074011" y="431084"/>
            <a:ext cx="3658066" cy="849313"/>
          </a:xfrm>
          <a:custGeom>
            <a:avLst>
              <a:gd name="f0" fmla="val -2733"/>
              <a:gd name="f1" fmla="val 20558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+- 0 0 1"/>
              <a:gd name="f10" fmla="val -2147483647"/>
              <a:gd name="f11" fmla="val 2147483647"/>
              <a:gd name="f12" fmla="val 3590"/>
              <a:gd name="f13" fmla="val 8970"/>
              <a:gd name="f14" fmla="val 12630"/>
              <a:gd name="f15" fmla="val 18010"/>
              <a:gd name="f16" fmla="+- 0 0 180"/>
              <a:gd name="f17" fmla="*/ f5 1 21600"/>
              <a:gd name="f18" fmla="*/ f6 1 21600"/>
              <a:gd name="f19" fmla="pin -2147483647 f0 2147483647"/>
              <a:gd name="f20" fmla="pin -2147483647 f1 2147483647"/>
              <a:gd name="f21" fmla="*/ f16 f2 1"/>
              <a:gd name="f22" fmla="+- f19 0 10800"/>
              <a:gd name="f23" fmla="+- f20 0 10800"/>
              <a:gd name="f24" fmla="+- f20 0 21600"/>
              <a:gd name="f25" fmla="+- f19 0 21600"/>
              <a:gd name="f26" fmla="val f19"/>
              <a:gd name="f27" fmla="val f20"/>
              <a:gd name="f28" fmla="*/ f19 f17 1"/>
              <a:gd name="f29" fmla="*/ f20 f18 1"/>
              <a:gd name="f30" fmla="*/ 0 f17 1"/>
              <a:gd name="f31" fmla="*/ 21600 f17 1"/>
              <a:gd name="f32" fmla="*/ 21600 f18 1"/>
              <a:gd name="f33" fmla="*/ 0 f18 1"/>
              <a:gd name="f34" fmla="*/ f21 1 f4"/>
              <a:gd name="f35" fmla="abs f22"/>
              <a:gd name="f36" fmla="abs f23"/>
              <a:gd name="f37" fmla="*/ f26 f17 1"/>
              <a:gd name="f38" fmla="*/ f27 f18 1"/>
              <a:gd name="f39" fmla="+- f34 0 f3"/>
              <a:gd name="f40" fmla="+- f35 0 f36"/>
              <a:gd name="f41" fmla="+- f36 0 f35"/>
              <a:gd name="f42" fmla="?: f23 f9 f40"/>
              <a:gd name="f43" fmla="?: f23 f40 f9"/>
              <a:gd name="f44" fmla="?: f22 f9 f41"/>
              <a:gd name="f45" fmla="?: f22 f41 f9"/>
              <a:gd name="f46" fmla="?: f19 f9 f42"/>
              <a:gd name="f47" fmla="?: f19 f9 f43"/>
              <a:gd name="f48" fmla="?: f24 f44 f9"/>
              <a:gd name="f49" fmla="?: f24 f45 f9"/>
              <a:gd name="f50" fmla="?: f25 f43 f9"/>
              <a:gd name="f51" fmla="?: f25 f42 f9"/>
              <a:gd name="f52" fmla="?: f20 f9 f45"/>
              <a:gd name="f53" fmla="?: f20 f9 f44"/>
              <a:gd name="f54" fmla="?: f46 f19 0"/>
              <a:gd name="f55" fmla="?: f46 f20 6280"/>
              <a:gd name="f56" fmla="?: f47 f19 0"/>
              <a:gd name="f57" fmla="?: f47 f20 15320"/>
              <a:gd name="f58" fmla="?: f48 f19 6280"/>
              <a:gd name="f59" fmla="?: f48 f20 21600"/>
              <a:gd name="f60" fmla="?: f49 f19 15320"/>
              <a:gd name="f61" fmla="?: f49 f20 21600"/>
              <a:gd name="f62" fmla="?: f50 f19 21600"/>
              <a:gd name="f63" fmla="?: f50 f20 15320"/>
              <a:gd name="f64" fmla="?: f51 f19 21600"/>
              <a:gd name="f65" fmla="?: f51 f20 6280"/>
              <a:gd name="f66" fmla="?: f52 f19 15320"/>
              <a:gd name="f67" fmla="?: f52 f20 0"/>
              <a:gd name="f68" fmla="?: f53 f19 6280"/>
              <a:gd name="f69" fmla="?: f53 f20 0"/>
            </a:gdLst>
            <a:ahLst>
              <a:ahXY gdRefX="f0" minX="f10" maxX="f11" gdRefY="f1" minY="f10" maxY="f11">
                <a:pos x="f28" y="f29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9">
                <a:pos x="f37" y="f38"/>
              </a:cxn>
            </a:cxnLst>
            <a:rect l="f30" t="f33" r="f31" b="f32"/>
            <a:pathLst>
              <a:path w="21600" h="21600">
                <a:moveTo>
                  <a:pt x="f7" y="f7"/>
                </a:moveTo>
                <a:lnTo>
                  <a:pt x="f7" y="f12"/>
                </a:lnTo>
                <a:lnTo>
                  <a:pt x="f54" y="f55"/>
                </a:lnTo>
                <a:lnTo>
                  <a:pt x="f7" y="f13"/>
                </a:lnTo>
                <a:lnTo>
                  <a:pt x="f7" y="f14"/>
                </a:lnTo>
                <a:lnTo>
                  <a:pt x="f56" y="f57"/>
                </a:lnTo>
                <a:lnTo>
                  <a:pt x="f7" y="f15"/>
                </a:lnTo>
                <a:lnTo>
                  <a:pt x="f7" y="f8"/>
                </a:lnTo>
                <a:lnTo>
                  <a:pt x="f12" y="f8"/>
                </a:lnTo>
                <a:lnTo>
                  <a:pt x="f58" y="f59"/>
                </a:lnTo>
                <a:lnTo>
                  <a:pt x="f13" y="f8"/>
                </a:lnTo>
                <a:lnTo>
                  <a:pt x="f14" y="f8"/>
                </a:lnTo>
                <a:lnTo>
                  <a:pt x="f60" y="f61"/>
                </a:lnTo>
                <a:lnTo>
                  <a:pt x="f15" y="f8"/>
                </a:lnTo>
                <a:lnTo>
                  <a:pt x="f8" y="f8"/>
                </a:lnTo>
                <a:lnTo>
                  <a:pt x="f8" y="f15"/>
                </a:lnTo>
                <a:lnTo>
                  <a:pt x="f62" y="f63"/>
                </a:lnTo>
                <a:lnTo>
                  <a:pt x="f8" y="f14"/>
                </a:lnTo>
                <a:lnTo>
                  <a:pt x="f8" y="f13"/>
                </a:lnTo>
                <a:lnTo>
                  <a:pt x="f64" y="f65"/>
                </a:lnTo>
                <a:lnTo>
                  <a:pt x="f8" y="f12"/>
                </a:lnTo>
                <a:lnTo>
                  <a:pt x="f8" y="f7"/>
                </a:lnTo>
                <a:lnTo>
                  <a:pt x="f15" y="f7"/>
                </a:lnTo>
                <a:lnTo>
                  <a:pt x="f66" y="f67"/>
                </a:lnTo>
                <a:lnTo>
                  <a:pt x="f14" y="f7"/>
                </a:lnTo>
                <a:lnTo>
                  <a:pt x="f13" y="f7"/>
                </a:lnTo>
                <a:lnTo>
                  <a:pt x="f68" y="f69"/>
                </a:lnTo>
                <a:lnTo>
                  <a:pt x="f12" y="f7"/>
                </a:lnTo>
                <a:lnTo>
                  <a:pt x="f7" y="f7"/>
                </a:lnTo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zh-TW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+mn-cs"/>
              </a:rPr>
              <a:t>一句話描述專案期望達成之社會影響力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微軟正黑體" pitchFamily="34"/>
              <a:ea typeface="微軟正黑體" pitchFamily="34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zh-TW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+mn-cs"/>
              </a:rPr>
              <a:t>（範例）減少城鄉差距成為小農最暖靠山</a:t>
            </a:r>
          </a:p>
        </p:txBody>
      </p:sp>
      <p:sp>
        <p:nvSpPr>
          <p:cNvPr id="22" name="矩形 26">
            <a:extLst>
              <a:ext uri="{FF2B5EF4-FFF2-40B4-BE49-F238E27FC236}">
                <a16:creationId xmlns:a16="http://schemas.microsoft.com/office/drawing/2014/main" id="{8E277211-2242-E037-D932-9BBA34580733}"/>
              </a:ext>
            </a:extLst>
          </p:cNvPr>
          <p:cNvSpPr/>
          <p:nvPr/>
        </p:nvSpPr>
        <p:spPr>
          <a:xfrm>
            <a:off x="-3394106" y="1975945"/>
            <a:ext cx="3292699" cy="711558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zh-TW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+mn-cs"/>
              </a:rPr>
              <a:t>請使用微軟正黑體，</a:t>
            </a: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+mn-cs"/>
              </a:rPr>
              <a:t>14pt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zh-TW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+mn-cs"/>
              </a:rPr>
              <a:t>在下一頁簡報編輯</a:t>
            </a:r>
          </a:p>
        </p:txBody>
      </p:sp>
      <p:sp>
        <p:nvSpPr>
          <p:cNvPr id="23" name="矩形 27">
            <a:extLst>
              <a:ext uri="{FF2B5EF4-FFF2-40B4-BE49-F238E27FC236}">
                <a16:creationId xmlns:a16="http://schemas.microsoft.com/office/drawing/2014/main" id="{87DC648B-6FF4-4ED6-CA17-3BC502436263}"/>
              </a:ext>
            </a:extLst>
          </p:cNvPr>
          <p:cNvSpPr/>
          <p:nvPr/>
        </p:nvSpPr>
        <p:spPr>
          <a:xfrm>
            <a:off x="-3394106" y="2915454"/>
            <a:ext cx="3292699" cy="711558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zh-TW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+mn-cs"/>
              </a:rPr>
              <a:t>請使用微軟正黑體，</a:t>
            </a: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+mn-cs"/>
              </a:rPr>
              <a:t>14pt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zh-TW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+mn-cs"/>
              </a:rPr>
              <a:t>在下一頁簡報編輯</a:t>
            </a:r>
          </a:p>
        </p:txBody>
      </p:sp>
      <p:sp>
        <p:nvSpPr>
          <p:cNvPr id="24" name="矩形 28">
            <a:extLst>
              <a:ext uri="{FF2B5EF4-FFF2-40B4-BE49-F238E27FC236}">
                <a16:creationId xmlns:a16="http://schemas.microsoft.com/office/drawing/2014/main" id="{A1520960-EB78-4D2D-CE79-AC5BAFE76B3A}"/>
              </a:ext>
            </a:extLst>
          </p:cNvPr>
          <p:cNvSpPr/>
          <p:nvPr/>
        </p:nvSpPr>
        <p:spPr>
          <a:xfrm>
            <a:off x="-3394106" y="3898251"/>
            <a:ext cx="3292699" cy="711558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zh-TW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+mn-cs"/>
              </a:rPr>
              <a:t>請使用微軟正黑體，</a:t>
            </a: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+mn-cs"/>
              </a:rPr>
              <a:t>14pt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zh-TW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+mn-cs"/>
              </a:rPr>
              <a:t>在下一頁簡報編輯</a:t>
            </a:r>
          </a:p>
        </p:txBody>
      </p:sp>
      <p:sp>
        <p:nvSpPr>
          <p:cNvPr id="25" name="矩形 29">
            <a:extLst>
              <a:ext uri="{FF2B5EF4-FFF2-40B4-BE49-F238E27FC236}">
                <a16:creationId xmlns:a16="http://schemas.microsoft.com/office/drawing/2014/main" id="{78103B46-9A97-1E9C-E300-5093D3B8EC2B}"/>
              </a:ext>
            </a:extLst>
          </p:cNvPr>
          <p:cNvSpPr/>
          <p:nvPr/>
        </p:nvSpPr>
        <p:spPr>
          <a:xfrm>
            <a:off x="-3394106" y="4911891"/>
            <a:ext cx="3292699" cy="711558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zh-TW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+mn-cs"/>
              </a:rPr>
              <a:t>請使用微軟正黑體，</a:t>
            </a: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+mn-cs"/>
              </a:rPr>
              <a:t>14pt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zh-TW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+mn-cs"/>
              </a:rPr>
              <a:t>在下一頁簡報編輯</a:t>
            </a:r>
          </a:p>
        </p:txBody>
      </p:sp>
      <p:sp>
        <p:nvSpPr>
          <p:cNvPr id="26" name="矩形 30">
            <a:extLst>
              <a:ext uri="{FF2B5EF4-FFF2-40B4-BE49-F238E27FC236}">
                <a16:creationId xmlns:a16="http://schemas.microsoft.com/office/drawing/2014/main" id="{8DDD42AD-ADA1-C406-0497-70CF46078BF1}"/>
              </a:ext>
            </a:extLst>
          </p:cNvPr>
          <p:cNvSpPr/>
          <p:nvPr/>
        </p:nvSpPr>
        <p:spPr>
          <a:xfrm>
            <a:off x="9288210" y="1816327"/>
            <a:ext cx="3292699" cy="711558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zh-TW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+mn-cs"/>
              </a:rPr>
              <a:t>請使用微軟正黑體，</a:t>
            </a: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+mn-cs"/>
              </a:rPr>
              <a:t>14pt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zh-TW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+mn-cs"/>
              </a:rPr>
              <a:t>在下一頁簡報編輯</a:t>
            </a:r>
          </a:p>
        </p:txBody>
      </p:sp>
      <p:graphicFrame>
        <p:nvGraphicFramePr>
          <p:cNvPr id="2" name="表格 4">
            <a:extLst>
              <a:ext uri="{FF2B5EF4-FFF2-40B4-BE49-F238E27FC236}">
                <a16:creationId xmlns:a16="http://schemas.microsoft.com/office/drawing/2014/main" id="{D7DAC6B3-D237-EC1C-54FD-E7D93B057FE0}"/>
              </a:ext>
            </a:extLst>
          </p:cNvPr>
          <p:cNvGraphicFramePr>
            <a:graphicFrameLocks noGrp="1"/>
          </p:cNvGraphicFramePr>
          <p:nvPr/>
        </p:nvGraphicFramePr>
        <p:xfrm>
          <a:off x="175244" y="3665994"/>
          <a:ext cx="3022503" cy="3045407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70758">
                  <a:extLst>
                    <a:ext uri="{9D8B030D-6E8A-4147-A177-3AD203B41FA5}">
                      <a16:colId xmlns:a16="http://schemas.microsoft.com/office/drawing/2014/main" val="1556125129"/>
                    </a:ext>
                  </a:extLst>
                </a:gridCol>
                <a:gridCol w="580269">
                  <a:extLst>
                    <a:ext uri="{9D8B030D-6E8A-4147-A177-3AD203B41FA5}">
                      <a16:colId xmlns:a16="http://schemas.microsoft.com/office/drawing/2014/main" val="2463611233"/>
                    </a:ext>
                  </a:extLst>
                </a:gridCol>
                <a:gridCol w="590492">
                  <a:extLst>
                    <a:ext uri="{9D8B030D-6E8A-4147-A177-3AD203B41FA5}">
                      <a16:colId xmlns:a16="http://schemas.microsoft.com/office/drawing/2014/main" val="974407117"/>
                    </a:ext>
                  </a:extLst>
                </a:gridCol>
                <a:gridCol w="590492">
                  <a:extLst>
                    <a:ext uri="{9D8B030D-6E8A-4147-A177-3AD203B41FA5}">
                      <a16:colId xmlns:a16="http://schemas.microsoft.com/office/drawing/2014/main" val="327381431"/>
                    </a:ext>
                  </a:extLst>
                </a:gridCol>
                <a:gridCol w="590492">
                  <a:extLst>
                    <a:ext uri="{9D8B030D-6E8A-4147-A177-3AD203B41FA5}">
                      <a16:colId xmlns:a16="http://schemas.microsoft.com/office/drawing/2014/main" val="2237667354"/>
                    </a:ext>
                  </a:extLst>
                </a:gridCol>
              </a:tblGrid>
              <a:tr h="370981">
                <a:tc gridSpan="5">
                  <a:txBody>
                    <a:bodyPr/>
                    <a:lstStyle/>
                    <a:p>
                      <a:pPr lvl="0" algn="ctr"/>
                      <a:r>
                        <a:rPr lang="zh-TW" sz="1600" b="0">
                          <a:latin typeface="微軟正黑體" pitchFamily="34"/>
                          <a:ea typeface="微軟正黑體" pitchFamily="34"/>
                        </a:rPr>
                        <a:t>創新類型</a:t>
                      </a:r>
                    </a:p>
                  </a:txBody>
                  <a:tcPr>
                    <a:lnL w="12701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40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5239042"/>
                  </a:ext>
                </a:extLst>
              </a:tr>
              <a:tr h="404704">
                <a:tc>
                  <a:txBody>
                    <a:bodyPr/>
                    <a:lstStyle/>
                    <a:p>
                      <a:pPr lvl="0"/>
                      <a:endParaRPr lang="en-US">
                        <a:latin typeface="微軟正黑體" pitchFamily="34"/>
                        <a:ea typeface="微軟正黑體" pitchFamily="34"/>
                      </a:endParaRPr>
                    </a:p>
                  </a:txBody>
                  <a:tcPr>
                    <a:lnL w="12701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1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0" rtl="0" hangingPunct="1">
                        <a:tabLst>
                          <a:tab pos="71999" algn="l"/>
                        </a:tabLst>
                      </a:pPr>
                      <a:r>
                        <a:rPr lang="zh-TW" sz="900" kern="1200">
                          <a:solidFill>
                            <a:srgbClr val="FFFFFF"/>
                          </a:solidFill>
                          <a:latin typeface="微軟正黑體" pitchFamily="34"/>
                          <a:ea typeface="微軟正黑體" pitchFamily="34"/>
                        </a:rPr>
                        <a:t>改變</a:t>
                      </a:r>
                      <a:endParaRPr lang="en-US" sz="900" kern="1200">
                        <a:solidFill>
                          <a:srgbClr val="FFFFFF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  <a:p>
                      <a:pPr marL="0" lvl="0" algn="ctr" defTabSz="0" rtl="0" hangingPunct="1">
                        <a:tabLst>
                          <a:tab pos="71999" algn="l"/>
                        </a:tabLst>
                      </a:pPr>
                      <a:r>
                        <a:rPr lang="zh-TW" sz="900" kern="1200">
                          <a:solidFill>
                            <a:srgbClr val="FFFFFF"/>
                          </a:solidFill>
                          <a:latin typeface="微軟正黑體" pitchFamily="34"/>
                          <a:ea typeface="微軟正黑體" pitchFamily="34"/>
                        </a:rPr>
                        <a:t>企業形象</a:t>
                      </a:r>
                    </a:p>
                  </a:txBody>
                  <a:tcPr marL="45720" marR="45720"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09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0" rtl="0" hangingPunct="1">
                        <a:tabLst>
                          <a:tab pos="71999" algn="l"/>
                        </a:tabLst>
                      </a:pPr>
                      <a:r>
                        <a:rPr lang="zh-TW" sz="900" kern="1200">
                          <a:solidFill>
                            <a:srgbClr val="FFFFFF"/>
                          </a:solidFill>
                          <a:latin typeface="微軟正黑體" pitchFamily="34"/>
                          <a:ea typeface="微軟正黑體" pitchFamily="34"/>
                        </a:rPr>
                        <a:t>提升</a:t>
                      </a:r>
                      <a:endParaRPr lang="en-US" sz="900" kern="1200">
                        <a:solidFill>
                          <a:srgbClr val="FFFFFF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  <a:p>
                      <a:pPr marL="0" lvl="0" algn="ctr" defTabSz="0" rtl="0" hangingPunct="1">
                        <a:tabLst>
                          <a:tab pos="71999" algn="l"/>
                        </a:tabLst>
                      </a:pPr>
                      <a:r>
                        <a:rPr lang="zh-TW" sz="900" kern="1200">
                          <a:solidFill>
                            <a:srgbClr val="FFFFFF"/>
                          </a:solidFill>
                          <a:latin typeface="微軟正黑體" pitchFamily="34"/>
                          <a:ea typeface="微軟正黑體" pitchFamily="34"/>
                        </a:rPr>
                        <a:t>營運效能</a:t>
                      </a:r>
                    </a:p>
                  </a:txBody>
                  <a:tcPr marL="45720" marR="45720"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09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0" rtl="0" hangingPunct="1">
                        <a:tabLst>
                          <a:tab pos="71999" algn="l"/>
                        </a:tabLst>
                      </a:pPr>
                      <a:r>
                        <a:rPr lang="zh-TW" sz="900" kern="1200">
                          <a:solidFill>
                            <a:srgbClr val="FFFFFF"/>
                          </a:solidFill>
                          <a:latin typeface="微軟正黑體" pitchFamily="34"/>
                          <a:ea typeface="微軟正黑體" pitchFamily="34"/>
                        </a:rPr>
                        <a:t>進入</a:t>
                      </a:r>
                      <a:endParaRPr lang="en-US" sz="900" kern="1200">
                        <a:solidFill>
                          <a:srgbClr val="FFFFFF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  <a:p>
                      <a:pPr marL="0" lvl="0" algn="ctr" defTabSz="0" rtl="0" hangingPunct="1">
                        <a:tabLst>
                          <a:tab pos="71999" algn="l"/>
                        </a:tabLst>
                      </a:pPr>
                      <a:r>
                        <a:rPr lang="zh-TW" sz="900" kern="1200">
                          <a:solidFill>
                            <a:srgbClr val="FFFFFF"/>
                          </a:solidFill>
                          <a:latin typeface="微軟正黑體" pitchFamily="34"/>
                          <a:ea typeface="微軟正黑體" pitchFamily="34"/>
                        </a:rPr>
                        <a:t>新市場</a:t>
                      </a:r>
                    </a:p>
                  </a:txBody>
                  <a:tcPr marL="45720" marR="45720"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09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0" rtl="0" hangingPunct="1">
                        <a:tabLst>
                          <a:tab pos="71999" algn="l"/>
                        </a:tabLst>
                      </a:pPr>
                      <a:r>
                        <a:rPr lang="zh-TW" sz="900" kern="1200">
                          <a:solidFill>
                            <a:srgbClr val="FFFFFF"/>
                          </a:solidFill>
                          <a:latin typeface="微軟正黑體" pitchFamily="34"/>
                          <a:ea typeface="微軟正黑體" pitchFamily="34"/>
                        </a:rPr>
                        <a:t>創造</a:t>
                      </a:r>
                      <a:endParaRPr lang="en-US" sz="900" kern="1200">
                        <a:solidFill>
                          <a:srgbClr val="FFFFFF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  <a:p>
                      <a:pPr marL="0" lvl="0" algn="ctr" defTabSz="0" rtl="0" hangingPunct="1">
                        <a:tabLst>
                          <a:tab pos="71999" algn="l"/>
                        </a:tabLst>
                      </a:pPr>
                      <a:r>
                        <a:rPr lang="zh-TW" sz="900" kern="1200">
                          <a:solidFill>
                            <a:srgbClr val="FFFFFF"/>
                          </a:solidFill>
                          <a:latin typeface="微軟正黑體" pitchFamily="34"/>
                          <a:ea typeface="微軟正黑體" pitchFamily="34"/>
                        </a:rPr>
                        <a:t>共享價值</a:t>
                      </a:r>
                    </a:p>
                  </a:txBody>
                  <a:tcPr marL="45720" marR="45720"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0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8404284"/>
                  </a:ext>
                </a:extLst>
              </a:tr>
              <a:tr h="324246">
                <a:tc>
                  <a:txBody>
                    <a:bodyPr/>
                    <a:lstStyle/>
                    <a:p>
                      <a:pPr lvl="0" algn="ctr"/>
                      <a:r>
                        <a:rPr lang="zh-TW" sz="900">
                          <a:solidFill>
                            <a:srgbClr val="FFFFFF"/>
                          </a:solidFill>
                          <a:latin typeface="微軟正黑體" pitchFamily="34"/>
                          <a:ea typeface="微軟正黑體" pitchFamily="34"/>
                        </a:rPr>
                        <a:t>投融資</a:t>
                      </a: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09A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900">
                        <a:latin typeface="微軟正黑體" pitchFamily="34"/>
                        <a:ea typeface="微軟正黑體" pitchFamily="34"/>
                      </a:endParaRPr>
                    </a:p>
                  </a:txBody>
                  <a:tcPr anchor="ctr"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900">
                        <a:latin typeface="微軟正黑體" pitchFamily="34"/>
                        <a:ea typeface="微軟正黑體" pitchFamily="34"/>
                      </a:endParaRPr>
                    </a:p>
                  </a:txBody>
                  <a:tcPr anchor="ctr"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900">
                        <a:latin typeface="微軟正黑體" pitchFamily="34"/>
                        <a:ea typeface="微軟正黑體" pitchFamily="34"/>
                      </a:endParaRPr>
                    </a:p>
                  </a:txBody>
                  <a:tcPr anchor="ctr"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endParaRPr lang="en-US" sz="900">
                        <a:latin typeface="微軟正黑體" pitchFamily="34"/>
                        <a:ea typeface="微軟正黑體" pitchFamily="34"/>
                      </a:endParaRPr>
                    </a:p>
                  </a:txBody>
                  <a:tcPr marL="49039" marR="49039" marT="24524" marB="24524" anchor="ctr"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8789222"/>
                  </a:ext>
                </a:extLst>
              </a:tr>
              <a:tr h="324246">
                <a:tc>
                  <a:txBody>
                    <a:bodyPr/>
                    <a:lstStyle/>
                    <a:p>
                      <a:pPr marL="0" marR="0" lvl="0" indent="0" algn="ctr" defTabSz="4572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zh-TW" sz="900" b="0" kern="0">
                          <a:solidFill>
                            <a:srgbClr val="FFFFFF"/>
                          </a:solidFill>
                          <a:latin typeface="微軟正黑體" pitchFamily="34"/>
                          <a:ea typeface="微軟正黑體" pitchFamily="34"/>
                          <a:cs typeface="Arial" pitchFamily="34"/>
                        </a:rPr>
                        <a:t>永續專案</a:t>
                      </a:r>
                      <a:endParaRPr lang="en-US" sz="900" b="0" kern="0">
                        <a:solidFill>
                          <a:srgbClr val="FFFFFF"/>
                        </a:solidFill>
                        <a:latin typeface="微軟正黑體" pitchFamily="34"/>
                        <a:ea typeface="微軟正黑體" pitchFamily="34"/>
                        <a:cs typeface="Arial" pitchFamily="34"/>
                      </a:endParaRP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09A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900">
                        <a:latin typeface="微軟正黑體" pitchFamily="34"/>
                        <a:ea typeface="微軟正黑體" pitchFamily="34"/>
                      </a:endParaRPr>
                    </a:p>
                  </a:txBody>
                  <a:tcPr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900">
                        <a:latin typeface="微軟正黑體" pitchFamily="34"/>
                        <a:ea typeface="微軟正黑體" pitchFamily="34"/>
                      </a:endParaRPr>
                    </a:p>
                  </a:txBody>
                  <a:tcPr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900">
                        <a:latin typeface="微軟正黑體" pitchFamily="34"/>
                        <a:ea typeface="微軟正黑體" pitchFamily="34"/>
                      </a:endParaRPr>
                    </a:p>
                  </a:txBody>
                  <a:tcPr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hangingPunct="1"/>
                      <a:endParaRPr lang="en-US" sz="900" kern="1200">
                        <a:solidFill>
                          <a:srgbClr val="000000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</a:txBody>
                  <a:tcPr marL="49039" marR="49039" marT="24524" marB="24524" anchor="ctr"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577578"/>
                  </a:ext>
                </a:extLst>
              </a:tr>
              <a:tr h="324246">
                <a:tc>
                  <a:txBody>
                    <a:bodyPr/>
                    <a:lstStyle/>
                    <a:p>
                      <a:pPr marL="0" marR="0" lvl="0" indent="0" algn="ctr" defTabSz="4572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zh-TW" sz="900" b="0">
                          <a:solidFill>
                            <a:srgbClr val="FFFFFF"/>
                          </a:solidFill>
                          <a:latin typeface="微軟正黑體" pitchFamily="34"/>
                          <a:ea typeface="微軟正黑體" pitchFamily="34"/>
                        </a:rPr>
                        <a:t>供應鏈創新</a:t>
                      </a: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09A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900">
                        <a:latin typeface="微軟正黑體" pitchFamily="34"/>
                        <a:ea typeface="微軟正黑體" pitchFamily="34"/>
                      </a:endParaRPr>
                    </a:p>
                  </a:txBody>
                  <a:tcPr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900" kern="1200">
                        <a:solidFill>
                          <a:srgbClr val="000000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</a:txBody>
                  <a:tcPr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900">
                        <a:latin typeface="微軟正黑體" pitchFamily="34"/>
                        <a:ea typeface="微軟正黑體" pitchFamily="34"/>
                      </a:endParaRPr>
                    </a:p>
                  </a:txBody>
                  <a:tcPr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hangingPunct="1"/>
                      <a:endParaRPr lang="en-US" sz="900" kern="1200">
                        <a:solidFill>
                          <a:srgbClr val="000000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</a:txBody>
                  <a:tcPr marL="49039" marR="49039" marT="24524" marB="24524" anchor="ctr"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7215592"/>
                  </a:ext>
                </a:extLst>
              </a:tr>
              <a:tr h="324246">
                <a:tc>
                  <a:txBody>
                    <a:bodyPr/>
                    <a:lstStyle/>
                    <a:p>
                      <a:pPr marL="0" marR="0" lvl="0" indent="0" algn="ctr" defTabSz="4572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zh-TW" sz="900" b="0">
                          <a:solidFill>
                            <a:srgbClr val="FFFFFF"/>
                          </a:solidFill>
                          <a:latin typeface="微軟正黑體" pitchFamily="34"/>
                          <a:ea typeface="微軟正黑體" pitchFamily="34"/>
                        </a:rPr>
                        <a:t>通路上架</a:t>
                      </a: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09A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900">
                        <a:latin typeface="微軟正黑體" pitchFamily="34"/>
                        <a:ea typeface="微軟正黑體" pitchFamily="34"/>
                      </a:endParaRPr>
                    </a:p>
                  </a:txBody>
                  <a:tcPr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900">
                        <a:latin typeface="微軟正黑體" pitchFamily="34"/>
                        <a:ea typeface="微軟正黑體" pitchFamily="34"/>
                      </a:endParaRPr>
                    </a:p>
                  </a:txBody>
                  <a:tcPr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900">
                        <a:latin typeface="微軟正黑體" pitchFamily="34"/>
                        <a:ea typeface="微軟正黑體" pitchFamily="34"/>
                      </a:endParaRPr>
                    </a:p>
                  </a:txBody>
                  <a:tcPr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endParaRPr lang="en-US" sz="900">
                        <a:latin typeface="微軟正黑體" pitchFamily="34"/>
                        <a:ea typeface="微軟正黑體" pitchFamily="34"/>
                      </a:endParaRPr>
                    </a:p>
                  </a:txBody>
                  <a:tcPr marL="49039" marR="49039" marT="24524" marB="24524" anchor="ctr"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7624407"/>
                  </a:ext>
                </a:extLst>
              </a:tr>
              <a:tr h="324246">
                <a:tc>
                  <a:txBody>
                    <a:bodyPr/>
                    <a:lstStyle/>
                    <a:p>
                      <a:pPr marL="0" marR="0" lvl="0" indent="0" algn="ctr" defTabSz="4572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zh-TW" sz="900" b="0">
                          <a:solidFill>
                            <a:srgbClr val="FFFFFF"/>
                          </a:solidFill>
                          <a:latin typeface="微軟正黑體" pitchFamily="34"/>
                          <a:ea typeface="微軟正黑體" pitchFamily="34"/>
                        </a:rPr>
                        <a:t>職工福利</a:t>
                      </a: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09A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900">
                        <a:latin typeface="微軟正黑體" pitchFamily="34"/>
                        <a:ea typeface="微軟正黑體" pitchFamily="34"/>
                      </a:endParaRPr>
                    </a:p>
                  </a:txBody>
                  <a:tcPr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900">
                        <a:latin typeface="微軟正黑體" pitchFamily="34"/>
                        <a:ea typeface="微軟正黑體" pitchFamily="34"/>
                      </a:endParaRPr>
                    </a:p>
                  </a:txBody>
                  <a:tcPr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900" kern="1200">
                        <a:solidFill>
                          <a:srgbClr val="000000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</a:txBody>
                  <a:tcPr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900">
                        <a:latin typeface="微軟正黑體" pitchFamily="34"/>
                        <a:ea typeface="微軟正黑體" pitchFamily="34"/>
                      </a:endParaRPr>
                    </a:p>
                  </a:txBody>
                  <a:tcPr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9111497"/>
                  </a:ext>
                </a:extLst>
              </a:tr>
              <a:tr h="324246">
                <a:tc>
                  <a:txBody>
                    <a:bodyPr/>
                    <a:lstStyle/>
                    <a:p>
                      <a:pPr marL="0" marR="0" lvl="0" indent="0" algn="ctr" defTabSz="4572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zh-TW" sz="900" b="0">
                          <a:solidFill>
                            <a:srgbClr val="FFFFFF"/>
                          </a:solidFill>
                          <a:latin typeface="微軟正黑體" pitchFamily="34"/>
                          <a:ea typeface="微軟正黑體" pitchFamily="34"/>
                        </a:rPr>
                        <a:t>公關行銷</a:t>
                      </a:r>
                      <a:endParaRPr lang="en-US" sz="900" b="0">
                        <a:solidFill>
                          <a:srgbClr val="FFFFFF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09A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900">
                        <a:latin typeface="微軟正黑體" pitchFamily="34"/>
                        <a:ea typeface="微軟正黑體" pitchFamily="34"/>
                      </a:endParaRPr>
                    </a:p>
                  </a:txBody>
                  <a:tcPr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900">
                        <a:latin typeface="微軟正黑體" pitchFamily="34"/>
                        <a:ea typeface="微軟正黑體" pitchFamily="34"/>
                      </a:endParaRPr>
                    </a:p>
                  </a:txBody>
                  <a:tcPr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900">
                        <a:latin typeface="微軟正黑體" pitchFamily="34"/>
                        <a:ea typeface="微軟正黑體" pitchFamily="34"/>
                      </a:endParaRPr>
                    </a:p>
                  </a:txBody>
                  <a:tcPr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900">
                        <a:latin typeface="微軟正黑體" pitchFamily="34"/>
                        <a:ea typeface="微軟正黑體" pitchFamily="34"/>
                      </a:endParaRPr>
                    </a:p>
                  </a:txBody>
                  <a:tcPr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0400944"/>
                  </a:ext>
                </a:extLst>
              </a:tr>
              <a:tr h="324246">
                <a:tc>
                  <a:txBody>
                    <a:bodyPr/>
                    <a:lstStyle/>
                    <a:p>
                      <a:pPr marL="0" marR="0" lvl="0" indent="0" algn="ctr" defTabSz="4572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zh-TW" sz="900" b="0">
                          <a:solidFill>
                            <a:srgbClr val="FFFFFF"/>
                          </a:solidFill>
                          <a:latin typeface="微軟正黑體" pitchFamily="34"/>
                          <a:ea typeface="微軟正黑體" pitchFamily="34"/>
                        </a:rPr>
                        <a:t>資金贊助</a:t>
                      </a: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09A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900">
                        <a:latin typeface="微軟正黑體" pitchFamily="34"/>
                        <a:ea typeface="微軟正黑體" pitchFamily="34"/>
                      </a:endParaRPr>
                    </a:p>
                  </a:txBody>
                  <a:tcPr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900">
                        <a:latin typeface="微軟正黑體" pitchFamily="34"/>
                        <a:ea typeface="微軟正黑體" pitchFamily="34"/>
                      </a:endParaRPr>
                    </a:p>
                  </a:txBody>
                  <a:tcPr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900">
                        <a:latin typeface="微軟正黑體" pitchFamily="34"/>
                        <a:ea typeface="微軟正黑體" pitchFamily="34"/>
                      </a:endParaRPr>
                    </a:p>
                  </a:txBody>
                  <a:tcPr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900">
                        <a:latin typeface="微軟正黑體" pitchFamily="34"/>
                        <a:ea typeface="微軟正黑體" pitchFamily="34"/>
                      </a:endParaRPr>
                    </a:p>
                  </a:txBody>
                  <a:tcPr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6515502"/>
                  </a:ext>
                </a:extLst>
              </a:tr>
            </a:tbl>
          </a:graphicData>
        </a:graphic>
      </p:graphicFrame>
      <p:graphicFrame>
        <p:nvGraphicFramePr>
          <p:cNvPr id="5" name="表格 7">
            <a:extLst>
              <a:ext uri="{FF2B5EF4-FFF2-40B4-BE49-F238E27FC236}">
                <a16:creationId xmlns:a16="http://schemas.microsoft.com/office/drawing/2014/main" id="{79711BE1-C865-3721-C8E4-A2088FC1F122}"/>
              </a:ext>
            </a:extLst>
          </p:cNvPr>
          <p:cNvGraphicFramePr>
            <a:graphicFrameLocks noGrp="1"/>
          </p:cNvGraphicFramePr>
          <p:nvPr/>
        </p:nvGraphicFramePr>
        <p:xfrm>
          <a:off x="3326916" y="3660251"/>
          <a:ext cx="2267995" cy="3051151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267995">
                  <a:extLst>
                    <a:ext uri="{9D8B030D-6E8A-4147-A177-3AD203B41FA5}">
                      <a16:colId xmlns:a16="http://schemas.microsoft.com/office/drawing/2014/main" val="3903311324"/>
                    </a:ext>
                  </a:extLst>
                </a:gridCol>
              </a:tblGrid>
              <a:tr h="339123">
                <a:tc>
                  <a:txBody>
                    <a:bodyPr/>
                    <a:lstStyle/>
                    <a:p>
                      <a:pPr lvl="0" algn="ctr"/>
                      <a:r>
                        <a:rPr lang="zh-TW" sz="1600" b="0">
                          <a:solidFill>
                            <a:srgbClr val="FFFFFF"/>
                          </a:solidFill>
                          <a:latin typeface="微軟正黑體" pitchFamily="34"/>
                          <a:ea typeface="微軟正黑體" pitchFamily="34"/>
                        </a:rPr>
                        <a:t>照片</a:t>
                      </a:r>
                    </a:p>
                  </a:txBody>
                  <a:tcPr anchor="ctr">
                    <a:lnL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0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638583"/>
                  </a:ext>
                </a:extLst>
              </a:tr>
              <a:tr h="2712028">
                <a:tc>
                  <a:txBody>
                    <a:bodyPr/>
                    <a:lstStyle/>
                    <a:p>
                      <a:pPr lvl="0" algn="ctr"/>
                      <a:r>
                        <a:rPr lang="zh-TW" sz="1400" i="0" kern="1200">
                          <a:solidFill>
                            <a:srgbClr val="000000"/>
                          </a:solidFill>
                          <a:latin typeface="微軟正黑體" pitchFamily="34"/>
                          <a:ea typeface="微軟正黑體" pitchFamily="34"/>
                        </a:rPr>
                        <a:t>請提供</a:t>
                      </a:r>
                      <a:r>
                        <a:rPr lang="en-US" sz="1400" i="0" kern="1200">
                          <a:solidFill>
                            <a:srgbClr val="000000"/>
                          </a:solidFill>
                          <a:latin typeface="微軟正黑體" pitchFamily="34"/>
                          <a:ea typeface="微軟正黑體" pitchFamily="34"/>
                        </a:rPr>
                        <a:t>jpg</a:t>
                      </a:r>
                      <a:r>
                        <a:rPr lang="zh-TW" sz="1400" i="0" kern="1200">
                          <a:solidFill>
                            <a:srgbClr val="000000"/>
                          </a:solidFill>
                          <a:latin typeface="微軟正黑體" pitchFamily="34"/>
                          <a:ea typeface="微軟正黑體" pitchFamily="34"/>
                        </a:rPr>
                        <a:t>或</a:t>
                      </a:r>
                      <a:r>
                        <a:rPr lang="en-US" sz="1400" i="0" kern="1200">
                          <a:solidFill>
                            <a:srgbClr val="000000"/>
                          </a:solidFill>
                          <a:latin typeface="微軟正黑體" pitchFamily="34"/>
                          <a:ea typeface="微軟正黑體" pitchFamily="34"/>
                        </a:rPr>
                        <a:t>png</a:t>
                      </a:r>
                      <a:r>
                        <a:rPr lang="zh-TW" sz="1400" i="0" kern="1200">
                          <a:solidFill>
                            <a:srgbClr val="000000"/>
                          </a:solidFill>
                          <a:latin typeface="微軟正黑體" pitchFamily="34"/>
                          <a:ea typeface="微軟正黑體" pitchFamily="34"/>
                        </a:rPr>
                        <a:t>檔，</a:t>
                      </a:r>
                      <a:endParaRPr lang="en-US" sz="1400" i="0" kern="1200">
                        <a:solidFill>
                          <a:srgbClr val="000000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  <a:p>
                      <a:pPr lvl="0" algn="ctr"/>
                      <a:r>
                        <a:rPr lang="zh-TW" sz="1400" i="0" kern="1200">
                          <a:solidFill>
                            <a:srgbClr val="000000"/>
                          </a:solidFill>
                          <a:latin typeface="微軟正黑體" pitchFamily="34"/>
                          <a:ea typeface="微軟正黑體" pitchFamily="34"/>
                        </a:rPr>
                        <a:t>至多</a:t>
                      </a:r>
                      <a:r>
                        <a:rPr lang="en-US" sz="1400" i="0" kern="1200">
                          <a:solidFill>
                            <a:srgbClr val="000000"/>
                          </a:solidFill>
                          <a:latin typeface="微軟正黑體" pitchFamily="34"/>
                          <a:ea typeface="微軟正黑體" pitchFamily="34"/>
                        </a:rPr>
                        <a:t>2</a:t>
                      </a:r>
                      <a:r>
                        <a:rPr lang="zh-TW" sz="1400" i="0" kern="1200">
                          <a:solidFill>
                            <a:srgbClr val="000000"/>
                          </a:solidFill>
                          <a:latin typeface="微軟正黑體" pitchFamily="34"/>
                          <a:ea typeface="微軟正黑體" pitchFamily="34"/>
                        </a:rPr>
                        <a:t>張，解析度</a:t>
                      </a:r>
                      <a:r>
                        <a:rPr lang="en-US" sz="1400" i="0" kern="1200">
                          <a:solidFill>
                            <a:srgbClr val="000000"/>
                          </a:solidFill>
                          <a:latin typeface="微軟正黑體" pitchFamily="34"/>
                          <a:ea typeface="微軟正黑體" pitchFamily="34"/>
                        </a:rPr>
                        <a:t>300 dpi</a:t>
                      </a:r>
                      <a:r>
                        <a:rPr lang="zh-TW" sz="1400" i="0" kern="1200">
                          <a:solidFill>
                            <a:srgbClr val="000000"/>
                          </a:solidFill>
                          <a:latin typeface="微軟正黑體" pitchFamily="34"/>
                          <a:ea typeface="微軟正黑體" pitchFamily="34"/>
                        </a:rPr>
                        <a:t>以上之電子檔</a:t>
                      </a:r>
                      <a:endParaRPr lang="en-US" sz="1200" b="0" i="0">
                        <a:solidFill>
                          <a:srgbClr val="000000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</a:txBody>
                  <a:tcPr anchor="ctr">
                    <a:lnL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7665690"/>
                  </a:ext>
                </a:extLst>
              </a:tr>
            </a:tbl>
          </a:graphicData>
        </a:graphic>
      </p:graphicFrame>
      <p:graphicFrame>
        <p:nvGraphicFramePr>
          <p:cNvPr id="6" name="表格 9">
            <a:extLst>
              <a:ext uri="{FF2B5EF4-FFF2-40B4-BE49-F238E27FC236}">
                <a16:creationId xmlns:a16="http://schemas.microsoft.com/office/drawing/2014/main" id="{1D4E3019-AFAC-218C-7557-91462D88DDC3}"/>
              </a:ext>
            </a:extLst>
          </p:cNvPr>
          <p:cNvGraphicFramePr>
            <a:graphicFrameLocks noGrp="1"/>
          </p:cNvGraphicFramePr>
          <p:nvPr/>
        </p:nvGraphicFramePr>
        <p:xfrm>
          <a:off x="6007635" y="3665994"/>
          <a:ext cx="2844003" cy="2027276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844003">
                  <a:extLst>
                    <a:ext uri="{9D8B030D-6E8A-4147-A177-3AD203B41FA5}">
                      <a16:colId xmlns:a16="http://schemas.microsoft.com/office/drawing/2014/main" val="764911708"/>
                    </a:ext>
                  </a:extLst>
                </a:gridCol>
              </a:tblGrid>
              <a:tr h="323999">
                <a:tc>
                  <a:txBody>
                    <a:bodyPr/>
                    <a:lstStyle/>
                    <a:p>
                      <a:pPr lvl="0" algn="ctr"/>
                      <a:r>
                        <a:rPr lang="zh-TW" sz="1600" b="0">
                          <a:solidFill>
                            <a:srgbClr val="FFFFFF"/>
                          </a:solidFill>
                          <a:latin typeface="微軟正黑體" pitchFamily="34"/>
                          <a:ea typeface="微軟正黑體" pitchFamily="34"/>
                        </a:rPr>
                        <a:t>關鍵成果</a:t>
                      </a:r>
                    </a:p>
                  </a:txBody>
                  <a:tcPr anchor="ctr">
                    <a:lnL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0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3810252"/>
                  </a:ext>
                </a:extLst>
              </a:tr>
              <a:tr h="1691996">
                <a:tc>
                  <a:txBody>
                    <a:bodyPr/>
                    <a:lstStyle/>
                    <a:p>
                      <a:pPr lvl="0" algn="just"/>
                      <a:r>
                        <a:rPr lang="zh-TW" sz="1400">
                          <a:latin typeface="微軟正黑體" pitchFamily="34"/>
                          <a:ea typeface="微軟正黑體" pitchFamily="34"/>
                        </a:rPr>
                        <a:t>亮點，請具體質化</a:t>
                      </a:r>
                      <a:r>
                        <a:rPr lang="en-US" sz="1400">
                          <a:latin typeface="微軟正黑體" pitchFamily="34"/>
                          <a:ea typeface="微軟正黑體" pitchFamily="34"/>
                        </a:rPr>
                        <a:t>/</a:t>
                      </a:r>
                      <a:r>
                        <a:rPr lang="zh-TW" sz="1400">
                          <a:latin typeface="微軟正黑體" pitchFamily="34"/>
                          <a:ea typeface="微軟正黑體" pitchFamily="34"/>
                        </a:rPr>
                        <a:t>量化列點描述</a:t>
                      </a:r>
                      <a:endParaRPr lang="en-US" sz="1400" b="1" kern="1200">
                        <a:solidFill>
                          <a:srgbClr val="FF0000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</a:txBody>
                  <a:tcPr anchor="ctr">
                    <a:lnL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4065699"/>
                  </a:ext>
                </a:extLst>
              </a:tr>
            </a:tbl>
          </a:graphicData>
        </a:graphic>
      </p:graphicFrame>
      <p:graphicFrame>
        <p:nvGraphicFramePr>
          <p:cNvPr id="7" name="表格 10">
            <a:extLst>
              <a:ext uri="{FF2B5EF4-FFF2-40B4-BE49-F238E27FC236}">
                <a16:creationId xmlns:a16="http://schemas.microsoft.com/office/drawing/2014/main" id="{4E98948A-57DF-A0AF-E97C-584A385F897A}"/>
              </a:ext>
            </a:extLst>
          </p:cNvPr>
          <p:cNvGraphicFramePr>
            <a:graphicFrameLocks noGrp="1"/>
          </p:cNvGraphicFramePr>
          <p:nvPr/>
        </p:nvGraphicFramePr>
        <p:xfrm>
          <a:off x="6007635" y="5792385"/>
          <a:ext cx="2837977" cy="921895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837977">
                  <a:extLst>
                    <a:ext uri="{9D8B030D-6E8A-4147-A177-3AD203B41FA5}">
                      <a16:colId xmlns:a16="http://schemas.microsoft.com/office/drawing/2014/main" val="3407588578"/>
                    </a:ext>
                  </a:extLst>
                </a:gridCol>
              </a:tblGrid>
              <a:tr h="278416">
                <a:tc>
                  <a:txBody>
                    <a:bodyPr/>
                    <a:lstStyle/>
                    <a:p>
                      <a:pPr lvl="0" algn="ctr"/>
                      <a:r>
                        <a:rPr lang="zh-TW" sz="1600" b="0">
                          <a:solidFill>
                            <a:srgbClr val="FFFFFF"/>
                          </a:solidFill>
                          <a:latin typeface="微軟正黑體" pitchFamily="34"/>
                          <a:ea typeface="微軟正黑體" pitchFamily="34"/>
                        </a:rPr>
                        <a:t>專案金額規模</a:t>
                      </a:r>
                      <a:r>
                        <a:rPr lang="en-US" sz="1600" b="0">
                          <a:solidFill>
                            <a:srgbClr val="FFFFFF"/>
                          </a:solidFill>
                          <a:latin typeface="微軟正黑體" pitchFamily="34"/>
                          <a:ea typeface="微軟正黑體" pitchFamily="34"/>
                        </a:rPr>
                        <a:t>(</a:t>
                      </a:r>
                      <a:r>
                        <a:rPr lang="zh-TW" sz="1600" b="0">
                          <a:solidFill>
                            <a:srgbClr val="FFFFFF"/>
                          </a:solidFill>
                          <a:latin typeface="微軟正黑體" pitchFamily="34"/>
                          <a:ea typeface="微軟正黑體" pitchFamily="34"/>
                        </a:rPr>
                        <a:t>自提</a:t>
                      </a:r>
                      <a:r>
                        <a:rPr lang="en-US" sz="1600" b="0">
                          <a:solidFill>
                            <a:srgbClr val="FFFFFF"/>
                          </a:solidFill>
                          <a:latin typeface="微軟正黑體" pitchFamily="34"/>
                          <a:ea typeface="微軟正黑體" pitchFamily="34"/>
                        </a:rPr>
                        <a:t>)</a:t>
                      </a:r>
                    </a:p>
                  </a:txBody>
                  <a:tcPr anchor="ctr">
                    <a:lnL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0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356483"/>
                  </a:ext>
                </a:extLst>
              </a:tr>
              <a:tr h="586615">
                <a:tc>
                  <a:txBody>
                    <a:bodyPr/>
                    <a:lstStyle/>
                    <a:p>
                      <a:pPr lvl="0" algn="ctr"/>
                      <a:r>
                        <a:rPr lang="en-US" sz="1800" b="1" kern="1200">
                          <a:solidFill>
                            <a:srgbClr val="FF0000"/>
                          </a:solidFill>
                          <a:latin typeface="微軟正黑體" pitchFamily="34"/>
                          <a:ea typeface="微軟正黑體" pitchFamily="34"/>
                        </a:rPr>
                        <a:t>$ x,xxx,xxx</a:t>
                      </a:r>
                      <a:r>
                        <a:rPr lang="zh-TW" sz="1800" b="1" kern="1200">
                          <a:solidFill>
                            <a:srgbClr val="FF0000"/>
                          </a:solidFill>
                          <a:latin typeface="微軟正黑體" pitchFamily="34"/>
                          <a:ea typeface="微軟正黑體" pitchFamily="34"/>
                        </a:rPr>
                        <a:t>元整</a:t>
                      </a:r>
                      <a:r>
                        <a:rPr lang="en-US" sz="1800" b="1" kern="1200">
                          <a:solidFill>
                            <a:srgbClr val="FF0000"/>
                          </a:solidFill>
                          <a:latin typeface="微軟正黑體" pitchFamily="34"/>
                          <a:ea typeface="微軟正黑體" pitchFamily="34"/>
                        </a:rPr>
                        <a:t> </a:t>
                      </a:r>
                    </a:p>
                  </a:txBody>
                  <a:tcPr anchor="ctr">
                    <a:lnL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5073348"/>
                  </a:ext>
                </a:extLst>
              </a:tr>
            </a:tbl>
          </a:graphicData>
        </a:graphic>
      </p:graphicFrame>
      <p:graphicFrame>
        <p:nvGraphicFramePr>
          <p:cNvPr id="8" name="表格 11">
            <a:extLst>
              <a:ext uri="{FF2B5EF4-FFF2-40B4-BE49-F238E27FC236}">
                <a16:creationId xmlns:a16="http://schemas.microsoft.com/office/drawing/2014/main" id="{1749BCF9-35D6-5FF8-1BC1-372C473AD9F9}"/>
              </a:ext>
            </a:extLst>
          </p:cNvPr>
          <p:cNvGraphicFramePr>
            <a:graphicFrameLocks noGrp="1"/>
          </p:cNvGraphicFramePr>
          <p:nvPr/>
        </p:nvGraphicFramePr>
        <p:xfrm>
          <a:off x="283399" y="1461083"/>
          <a:ext cx="8562221" cy="21336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47472">
                  <a:extLst>
                    <a:ext uri="{9D8B030D-6E8A-4147-A177-3AD203B41FA5}">
                      <a16:colId xmlns:a16="http://schemas.microsoft.com/office/drawing/2014/main" val="3906201347"/>
                    </a:ext>
                  </a:extLst>
                </a:gridCol>
                <a:gridCol w="1744967">
                  <a:extLst>
                    <a:ext uri="{9D8B030D-6E8A-4147-A177-3AD203B41FA5}">
                      <a16:colId xmlns:a16="http://schemas.microsoft.com/office/drawing/2014/main" val="739422969"/>
                    </a:ext>
                  </a:extLst>
                </a:gridCol>
                <a:gridCol w="6469782">
                  <a:extLst>
                    <a:ext uri="{9D8B030D-6E8A-4147-A177-3AD203B41FA5}">
                      <a16:colId xmlns:a16="http://schemas.microsoft.com/office/drawing/2014/main" val="1572123700"/>
                    </a:ext>
                  </a:extLst>
                </a:gridCol>
              </a:tblGrid>
              <a:tr h="530864">
                <a:tc>
                  <a:txBody>
                    <a:bodyPr/>
                    <a:lstStyle/>
                    <a:p>
                      <a:pPr lvl="0" algn="ctr"/>
                      <a:r>
                        <a:rPr lang="zh-TW" sz="1600" b="0">
                          <a:solidFill>
                            <a:srgbClr val="FFFFFF"/>
                          </a:solidFill>
                          <a:latin typeface="微軟正黑體" pitchFamily="34"/>
                          <a:ea typeface="微軟正黑體" pitchFamily="34"/>
                        </a:rPr>
                        <a:t>企業介紹</a:t>
                      </a:r>
                    </a:p>
                  </a:txBody>
                  <a:tcPr anchor="ctr">
                    <a:lnL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09A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1600" b="0" kern="1200">
                        <a:solidFill>
                          <a:srgbClr val="000000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</a:txBody>
                  <a:tcPr>
                    <a:lnL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zh-TW" sz="1400" b="1" kern="1200">
                          <a:solidFill>
                            <a:srgbClr val="FF0000"/>
                          </a:solidFill>
                          <a:latin typeface="微軟正黑體" pitchFamily="34"/>
                          <a:ea typeface="微軟正黑體" pitchFamily="34"/>
                        </a:rPr>
                        <a:t>摘要單位名稱以及介紹，</a:t>
                      </a:r>
                      <a:r>
                        <a:rPr lang="en-US" sz="1400" b="1" kern="1200">
                          <a:solidFill>
                            <a:srgbClr val="FF0000"/>
                          </a:solidFill>
                          <a:latin typeface="微軟正黑體" pitchFamily="34"/>
                          <a:ea typeface="微軟正黑體" pitchFamily="34"/>
                        </a:rPr>
                        <a:t>150</a:t>
                      </a:r>
                      <a:r>
                        <a:rPr lang="zh-TW" sz="1400" b="1" kern="1200">
                          <a:solidFill>
                            <a:srgbClr val="FF0000"/>
                          </a:solidFill>
                          <a:latin typeface="微軟正黑體" pitchFamily="34"/>
                          <a:ea typeface="微軟正黑體" pitchFamily="34"/>
                        </a:rPr>
                        <a:t>字內</a:t>
                      </a:r>
                      <a:endParaRPr lang="en-US" sz="1400" b="0" kern="1200">
                        <a:solidFill>
                          <a:srgbClr val="000000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</a:txBody>
                  <a:tcPr anchor="ctr">
                    <a:lnL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1534764"/>
                  </a:ext>
                </a:extLst>
              </a:tr>
              <a:tr h="1015112">
                <a:tc>
                  <a:txBody>
                    <a:bodyPr/>
                    <a:lstStyle/>
                    <a:p>
                      <a:pPr lvl="0" algn="ctr"/>
                      <a:r>
                        <a:rPr lang="zh-TW" sz="1600" b="0">
                          <a:solidFill>
                            <a:srgbClr val="FFFFFF"/>
                          </a:solidFill>
                          <a:latin typeface="微軟正黑體" pitchFamily="34"/>
                          <a:ea typeface="微軟正黑體" pitchFamily="34"/>
                        </a:rPr>
                        <a:t>合作說明</a:t>
                      </a:r>
                    </a:p>
                  </a:txBody>
                  <a:tcPr anchor="ctr">
                    <a:lnL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09A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1600" b="0" kern="1200">
                        <a:solidFill>
                          <a:srgbClr val="000000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</a:txBody>
                  <a:tcPr>
                    <a:lnL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zh-TW" sz="1400" b="0" kern="1200">
                          <a:solidFill>
                            <a:srgbClr val="000000"/>
                          </a:solidFill>
                          <a:latin typeface="微軟正黑體" pitchFamily="34"/>
                          <a:ea typeface="微軟正黑體" pitchFamily="34"/>
                        </a:rPr>
                        <a:t>與</a:t>
                      </a:r>
                      <a:r>
                        <a:rPr lang="en-US" sz="1400" b="0" kern="1200">
                          <a:solidFill>
                            <a:srgbClr val="000000"/>
                          </a:solidFill>
                          <a:latin typeface="微軟正黑體" pitchFamily="34"/>
                          <a:ea typeface="微軟正黑體" pitchFamily="34"/>
                        </a:rPr>
                        <a:t>xxx</a:t>
                      </a:r>
                      <a:r>
                        <a:rPr lang="zh-TW" sz="1400" b="0" kern="1200">
                          <a:solidFill>
                            <a:srgbClr val="000000"/>
                          </a:solidFill>
                          <a:latin typeface="微軟正黑體" pitchFamily="34"/>
                          <a:ea typeface="微軟正黑體" pitchFamily="34"/>
                        </a:rPr>
                        <a:t>社創合作 專案內容摘要，</a:t>
                      </a:r>
                      <a:r>
                        <a:rPr lang="en-US" sz="1400" b="0" kern="1200">
                          <a:solidFill>
                            <a:srgbClr val="000000"/>
                          </a:solidFill>
                          <a:latin typeface="微軟正黑體" pitchFamily="34"/>
                          <a:ea typeface="微軟正黑體" pitchFamily="34"/>
                        </a:rPr>
                        <a:t>150</a:t>
                      </a:r>
                      <a:r>
                        <a:rPr lang="zh-TW" sz="1400" b="0" kern="1200">
                          <a:solidFill>
                            <a:srgbClr val="000000"/>
                          </a:solidFill>
                          <a:latin typeface="微軟正黑體" pitchFamily="34"/>
                          <a:ea typeface="微軟正黑體" pitchFamily="34"/>
                        </a:rPr>
                        <a:t>字內</a:t>
                      </a:r>
                    </a:p>
                  </a:txBody>
                  <a:tcPr anchor="ctr">
                    <a:lnL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570646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等腰三角形 12">
            <a:extLst>
              <a:ext uri="{FF2B5EF4-FFF2-40B4-BE49-F238E27FC236}">
                <a16:creationId xmlns:a16="http://schemas.microsoft.com/office/drawing/2014/main" id="{E836DA8D-A3EC-66EB-F7F6-EA68441121E9}"/>
              </a:ext>
            </a:extLst>
          </p:cNvPr>
          <p:cNvSpPr/>
          <p:nvPr/>
        </p:nvSpPr>
        <p:spPr>
          <a:xfrm rot="5400013">
            <a:off x="4208589" y="5046254"/>
            <a:ext cx="3060003" cy="287999"/>
          </a:xfrm>
          <a:custGeom>
            <a:avLst>
              <a:gd name="f8" fmla="val 500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50000"/>
              <a:gd name="f9" fmla="+- 0 0 -360"/>
              <a:gd name="f10" fmla="+- 0 0 -270"/>
              <a:gd name="f11" fmla="+- 0 0 -180"/>
              <a:gd name="f12" fmla="+- 0 0 -90"/>
              <a:gd name="f13" fmla="abs f4"/>
              <a:gd name="f14" fmla="abs f5"/>
              <a:gd name="f15" fmla="abs f6"/>
              <a:gd name="f16" fmla="val f7"/>
              <a:gd name="f17" fmla="val f8"/>
              <a:gd name="f18" fmla="*/ f9 f1 1"/>
              <a:gd name="f19" fmla="*/ f10 f1 1"/>
              <a:gd name="f20" fmla="*/ f11 f1 1"/>
              <a:gd name="f21" fmla="*/ f12 f1 1"/>
              <a:gd name="f22" fmla="?: f13 f4 1"/>
              <a:gd name="f23" fmla="?: f14 f5 1"/>
              <a:gd name="f24" fmla="?: f15 f6 1"/>
              <a:gd name="f25" fmla="*/ f18 1 f3"/>
              <a:gd name="f26" fmla="*/ f19 1 f3"/>
              <a:gd name="f27" fmla="*/ f20 1 f3"/>
              <a:gd name="f28" fmla="*/ f21 1 f3"/>
              <a:gd name="f29" fmla="*/ f22 1 21600"/>
              <a:gd name="f30" fmla="*/ f23 1 21600"/>
              <a:gd name="f31" fmla="*/ 21600 f22 1"/>
              <a:gd name="f32" fmla="*/ 21600 f23 1"/>
              <a:gd name="f33" fmla="+- f25 0 f2"/>
              <a:gd name="f34" fmla="+- f26 0 f2"/>
              <a:gd name="f35" fmla="+- f27 0 f2"/>
              <a:gd name="f36" fmla="+- f28 0 f2"/>
              <a:gd name="f37" fmla="min f30 f29"/>
              <a:gd name="f38" fmla="*/ f31 1 f24"/>
              <a:gd name="f39" fmla="*/ f32 1 f24"/>
              <a:gd name="f40" fmla="val f38"/>
              <a:gd name="f41" fmla="val f39"/>
              <a:gd name="f42" fmla="*/ f16 f37 1"/>
              <a:gd name="f43" fmla="+- f41 0 f16"/>
              <a:gd name="f44" fmla="+- f40 0 f16"/>
              <a:gd name="f45" fmla="*/ f41 f37 1"/>
              <a:gd name="f46" fmla="*/ f40 f37 1"/>
              <a:gd name="f47" fmla="*/ f43 1 2"/>
              <a:gd name="f48" fmla="*/ f44 1 2"/>
              <a:gd name="f49" fmla="*/ f44 f17 1"/>
              <a:gd name="f50" fmla="+- f16 f47 0"/>
              <a:gd name="f51" fmla="*/ f49 1 200000"/>
              <a:gd name="f52" fmla="*/ f49 1 100000"/>
              <a:gd name="f53" fmla="+- f51 f48 0"/>
              <a:gd name="f54" fmla="*/ f51 f37 1"/>
              <a:gd name="f55" fmla="*/ f50 f37 1"/>
              <a:gd name="f56" fmla="*/ f52 f37 1"/>
              <a:gd name="f57" fmla="*/ f53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3">
                <a:pos x="f56" y="f42"/>
              </a:cxn>
              <a:cxn ang="f34">
                <a:pos x="f54" y="f55"/>
              </a:cxn>
              <a:cxn ang="f35">
                <a:pos x="f42" y="f45"/>
              </a:cxn>
              <a:cxn ang="f35">
                <a:pos x="f56" y="f45"/>
              </a:cxn>
              <a:cxn ang="f35">
                <a:pos x="f46" y="f45"/>
              </a:cxn>
              <a:cxn ang="f36">
                <a:pos x="f57" y="f55"/>
              </a:cxn>
            </a:cxnLst>
            <a:rect l="f54" t="f55" r="f57" b="f45"/>
            <a:pathLst>
              <a:path>
                <a:moveTo>
                  <a:pt x="f42" y="f45"/>
                </a:moveTo>
                <a:lnTo>
                  <a:pt x="f56" y="f42"/>
                </a:lnTo>
                <a:lnTo>
                  <a:pt x="f46" y="f45"/>
                </a:lnTo>
                <a:close/>
              </a:path>
            </a:pathLst>
          </a:custGeom>
          <a:solidFill>
            <a:srgbClr val="E95847"/>
          </a:solidFill>
          <a:ln cap="flat">
            <a:noFill/>
            <a:prstDash val="solid"/>
          </a:ln>
        </p:spPr>
        <p:txBody>
          <a:bodyPr vert="horz" wrap="square" lIns="54607" tIns="54607" rIns="54607" bIns="54607" anchor="ctr" anchorCtr="0" compatLnSpc="1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en-US" sz="15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軟正黑體" pitchFamily="34"/>
              <a:ea typeface="微軟正黑體" pitchFamily="34"/>
              <a:cs typeface="+mn-cs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F317B68E-41B5-93D3-F33D-B8FBFDBA2B34}"/>
              </a:ext>
            </a:extLst>
          </p:cNvPr>
          <p:cNvSpPr txBox="1"/>
          <p:nvPr/>
        </p:nvSpPr>
        <p:spPr>
          <a:xfrm>
            <a:off x="8575974" y="6397919"/>
            <a:ext cx="443346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3466BF2-A76E-4FBE-ABFD-93D7B4FC35F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新細明體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新細明體"/>
              <a:cs typeface="+mn-cs"/>
            </a:endParaRPr>
          </a:p>
        </p:txBody>
      </p:sp>
      <p:graphicFrame>
        <p:nvGraphicFramePr>
          <p:cNvPr id="4" name="表格 7">
            <a:extLst>
              <a:ext uri="{FF2B5EF4-FFF2-40B4-BE49-F238E27FC236}">
                <a16:creationId xmlns:a16="http://schemas.microsoft.com/office/drawing/2014/main" id="{D4841EB9-8742-E082-828A-C00766F69B63}"/>
              </a:ext>
            </a:extLst>
          </p:cNvPr>
          <p:cNvGraphicFramePr>
            <a:graphicFrameLocks noGrp="1"/>
          </p:cNvGraphicFramePr>
          <p:nvPr/>
        </p:nvGraphicFramePr>
        <p:xfrm>
          <a:off x="3326916" y="3660251"/>
          <a:ext cx="2267995" cy="3051151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267995">
                  <a:extLst>
                    <a:ext uri="{9D8B030D-6E8A-4147-A177-3AD203B41FA5}">
                      <a16:colId xmlns:a16="http://schemas.microsoft.com/office/drawing/2014/main" val="2553171602"/>
                    </a:ext>
                  </a:extLst>
                </a:gridCol>
              </a:tblGrid>
              <a:tr h="339123">
                <a:tc>
                  <a:txBody>
                    <a:bodyPr/>
                    <a:lstStyle/>
                    <a:p>
                      <a:pPr lvl="0" algn="ctr"/>
                      <a:r>
                        <a:rPr lang="zh-TW" sz="1600" b="0">
                          <a:solidFill>
                            <a:srgbClr val="FFFFFF"/>
                          </a:solidFill>
                          <a:latin typeface="微軟正黑體" pitchFamily="34"/>
                          <a:ea typeface="微軟正黑體" pitchFamily="34"/>
                        </a:rPr>
                        <a:t>照片</a:t>
                      </a:r>
                    </a:p>
                  </a:txBody>
                  <a:tcPr anchor="ctr">
                    <a:lnL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0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3576356"/>
                  </a:ext>
                </a:extLst>
              </a:tr>
              <a:tr h="2712028">
                <a:tc>
                  <a:txBody>
                    <a:bodyPr/>
                    <a:lstStyle/>
                    <a:p>
                      <a:pPr lvl="0" algn="ctr"/>
                      <a:endParaRPr lang="en-US" sz="1600" b="0">
                        <a:solidFill>
                          <a:srgbClr val="000000"/>
                        </a:solidFill>
                        <a:latin typeface="新細明體" pitchFamily="18"/>
                        <a:ea typeface="新細明體" pitchFamily="18"/>
                      </a:endParaRPr>
                    </a:p>
                  </a:txBody>
                  <a:tcPr anchor="ctr">
                    <a:lnL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2456947"/>
                  </a:ext>
                </a:extLst>
              </a:tr>
            </a:tbl>
          </a:graphicData>
        </a:graphic>
      </p:graphicFrame>
      <p:graphicFrame>
        <p:nvGraphicFramePr>
          <p:cNvPr id="5" name="表格 9">
            <a:extLst>
              <a:ext uri="{FF2B5EF4-FFF2-40B4-BE49-F238E27FC236}">
                <a16:creationId xmlns:a16="http://schemas.microsoft.com/office/drawing/2014/main" id="{3EB2B035-BE8B-6805-25C4-666E16D54319}"/>
              </a:ext>
            </a:extLst>
          </p:cNvPr>
          <p:cNvGraphicFramePr>
            <a:graphicFrameLocks noGrp="1"/>
          </p:cNvGraphicFramePr>
          <p:nvPr/>
        </p:nvGraphicFramePr>
        <p:xfrm>
          <a:off x="6007635" y="3665994"/>
          <a:ext cx="2844003" cy="2027276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844003">
                  <a:extLst>
                    <a:ext uri="{9D8B030D-6E8A-4147-A177-3AD203B41FA5}">
                      <a16:colId xmlns:a16="http://schemas.microsoft.com/office/drawing/2014/main" val="3648807642"/>
                    </a:ext>
                  </a:extLst>
                </a:gridCol>
              </a:tblGrid>
              <a:tr h="323999">
                <a:tc>
                  <a:txBody>
                    <a:bodyPr/>
                    <a:lstStyle/>
                    <a:p>
                      <a:pPr lvl="0" algn="ctr"/>
                      <a:r>
                        <a:rPr lang="zh-TW" sz="1600" b="0">
                          <a:solidFill>
                            <a:srgbClr val="FFFFFF"/>
                          </a:solidFill>
                          <a:latin typeface="微軟正黑體" pitchFamily="34"/>
                          <a:ea typeface="微軟正黑體" pitchFamily="34"/>
                        </a:rPr>
                        <a:t>關鍵量化成果</a:t>
                      </a:r>
                    </a:p>
                  </a:txBody>
                  <a:tcPr anchor="ctr">
                    <a:lnL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0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8088275"/>
                  </a:ext>
                </a:extLst>
              </a:tr>
              <a:tr h="1691996">
                <a:tc>
                  <a:txBody>
                    <a:bodyPr/>
                    <a:lstStyle/>
                    <a:p>
                      <a:pPr lvl="0" algn="just"/>
                      <a:endParaRPr lang="en-US" sz="1400" b="1" kern="1200">
                        <a:solidFill>
                          <a:srgbClr val="FF0000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</a:txBody>
                  <a:tcPr anchor="ctr">
                    <a:lnL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0447854"/>
                  </a:ext>
                </a:extLst>
              </a:tr>
            </a:tbl>
          </a:graphicData>
        </a:graphic>
      </p:graphicFrame>
      <p:graphicFrame>
        <p:nvGraphicFramePr>
          <p:cNvPr id="6" name="表格 10">
            <a:extLst>
              <a:ext uri="{FF2B5EF4-FFF2-40B4-BE49-F238E27FC236}">
                <a16:creationId xmlns:a16="http://schemas.microsoft.com/office/drawing/2014/main" id="{1E63B51F-EF4B-5DAB-8471-46A60AD07C97}"/>
              </a:ext>
            </a:extLst>
          </p:cNvPr>
          <p:cNvGraphicFramePr>
            <a:graphicFrameLocks noGrp="1"/>
          </p:cNvGraphicFramePr>
          <p:nvPr/>
        </p:nvGraphicFramePr>
        <p:xfrm>
          <a:off x="6007635" y="5792385"/>
          <a:ext cx="2837977" cy="921895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837977">
                  <a:extLst>
                    <a:ext uri="{9D8B030D-6E8A-4147-A177-3AD203B41FA5}">
                      <a16:colId xmlns:a16="http://schemas.microsoft.com/office/drawing/2014/main" val="888835991"/>
                    </a:ext>
                  </a:extLst>
                </a:gridCol>
              </a:tblGrid>
              <a:tr h="278416">
                <a:tc>
                  <a:txBody>
                    <a:bodyPr/>
                    <a:lstStyle/>
                    <a:p>
                      <a:pPr lvl="0" algn="ctr"/>
                      <a:r>
                        <a:rPr lang="zh-TW" sz="1600" b="0">
                          <a:solidFill>
                            <a:srgbClr val="FFFFFF"/>
                          </a:solidFill>
                          <a:latin typeface="微軟正黑體" pitchFamily="34"/>
                          <a:ea typeface="微軟正黑體" pitchFamily="34"/>
                        </a:rPr>
                        <a:t>專案金額規模</a:t>
                      </a:r>
                      <a:r>
                        <a:rPr lang="en-US" sz="1600" b="0">
                          <a:solidFill>
                            <a:srgbClr val="FFFFFF"/>
                          </a:solidFill>
                          <a:latin typeface="微軟正黑體" pitchFamily="34"/>
                          <a:ea typeface="微軟正黑體" pitchFamily="34"/>
                        </a:rPr>
                        <a:t>(</a:t>
                      </a:r>
                      <a:r>
                        <a:rPr lang="zh-TW" sz="1600" b="0">
                          <a:solidFill>
                            <a:srgbClr val="FFFFFF"/>
                          </a:solidFill>
                          <a:latin typeface="微軟正黑體" pitchFamily="34"/>
                          <a:ea typeface="微軟正黑體" pitchFamily="34"/>
                        </a:rPr>
                        <a:t>自提</a:t>
                      </a:r>
                      <a:r>
                        <a:rPr lang="en-US" sz="1600" b="0">
                          <a:solidFill>
                            <a:srgbClr val="FFFFFF"/>
                          </a:solidFill>
                          <a:latin typeface="微軟正黑體" pitchFamily="34"/>
                          <a:ea typeface="微軟正黑體" pitchFamily="34"/>
                        </a:rPr>
                        <a:t>)</a:t>
                      </a:r>
                    </a:p>
                  </a:txBody>
                  <a:tcPr anchor="ctr">
                    <a:lnL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0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2411694"/>
                  </a:ext>
                </a:extLst>
              </a:tr>
              <a:tr h="586615">
                <a:tc>
                  <a:txBody>
                    <a:bodyPr/>
                    <a:lstStyle/>
                    <a:p>
                      <a:pPr lvl="0" algn="ctr"/>
                      <a:r>
                        <a:rPr lang="en-US" sz="1800" b="1" kern="1200">
                          <a:solidFill>
                            <a:srgbClr val="FF0000"/>
                          </a:solidFill>
                          <a:latin typeface="微軟正黑體" pitchFamily="34"/>
                          <a:ea typeface="微軟正黑體" pitchFamily="34"/>
                        </a:rPr>
                        <a:t>$ </a:t>
                      </a:r>
                      <a:r>
                        <a:rPr lang="zh-TW" sz="1800" b="1" kern="1200">
                          <a:solidFill>
                            <a:srgbClr val="FF0000"/>
                          </a:solidFill>
                          <a:latin typeface="微軟正黑體" pitchFamily="34"/>
                          <a:ea typeface="微軟正黑體" pitchFamily="34"/>
                        </a:rPr>
                        <a:t>元整</a:t>
                      </a:r>
                      <a:r>
                        <a:rPr lang="en-US" sz="1800" b="1" kern="1200">
                          <a:solidFill>
                            <a:srgbClr val="FF0000"/>
                          </a:solidFill>
                          <a:latin typeface="微軟正黑體" pitchFamily="34"/>
                          <a:ea typeface="微軟正黑體" pitchFamily="34"/>
                        </a:rPr>
                        <a:t> </a:t>
                      </a:r>
                    </a:p>
                  </a:txBody>
                  <a:tcPr anchor="ctr">
                    <a:lnL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6426089"/>
                  </a:ext>
                </a:extLst>
              </a:tr>
            </a:tbl>
          </a:graphicData>
        </a:graphic>
      </p:graphicFrame>
      <p:graphicFrame>
        <p:nvGraphicFramePr>
          <p:cNvPr id="7" name="表格 11">
            <a:extLst>
              <a:ext uri="{FF2B5EF4-FFF2-40B4-BE49-F238E27FC236}">
                <a16:creationId xmlns:a16="http://schemas.microsoft.com/office/drawing/2014/main" id="{B6EC634C-2FA6-B381-491E-12B1627C0B4E}"/>
              </a:ext>
            </a:extLst>
          </p:cNvPr>
          <p:cNvGraphicFramePr>
            <a:graphicFrameLocks noGrp="1"/>
          </p:cNvGraphicFramePr>
          <p:nvPr/>
        </p:nvGraphicFramePr>
        <p:xfrm>
          <a:off x="283399" y="1461083"/>
          <a:ext cx="8562221" cy="21336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47472">
                  <a:extLst>
                    <a:ext uri="{9D8B030D-6E8A-4147-A177-3AD203B41FA5}">
                      <a16:colId xmlns:a16="http://schemas.microsoft.com/office/drawing/2014/main" val="554036677"/>
                    </a:ext>
                  </a:extLst>
                </a:gridCol>
                <a:gridCol w="1744967">
                  <a:extLst>
                    <a:ext uri="{9D8B030D-6E8A-4147-A177-3AD203B41FA5}">
                      <a16:colId xmlns:a16="http://schemas.microsoft.com/office/drawing/2014/main" val="1168441700"/>
                    </a:ext>
                  </a:extLst>
                </a:gridCol>
                <a:gridCol w="6469782">
                  <a:extLst>
                    <a:ext uri="{9D8B030D-6E8A-4147-A177-3AD203B41FA5}">
                      <a16:colId xmlns:a16="http://schemas.microsoft.com/office/drawing/2014/main" val="3724333045"/>
                    </a:ext>
                  </a:extLst>
                </a:gridCol>
              </a:tblGrid>
              <a:tr h="530864">
                <a:tc>
                  <a:txBody>
                    <a:bodyPr/>
                    <a:lstStyle/>
                    <a:p>
                      <a:pPr lvl="0" algn="ctr"/>
                      <a:r>
                        <a:rPr lang="zh-TW" sz="1600" b="0">
                          <a:solidFill>
                            <a:srgbClr val="FFFFFF"/>
                          </a:solidFill>
                          <a:latin typeface="微軟正黑體" pitchFamily="34"/>
                          <a:ea typeface="微軟正黑體" pitchFamily="34"/>
                        </a:rPr>
                        <a:t>企業介紹</a:t>
                      </a:r>
                    </a:p>
                  </a:txBody>
                  <a:tcPr anchor="ctr">
                    <a:lnL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09A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1600" b="0" kern="1200">
                        <a:solidFill>
                          <a:srgbClr val="000000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</a:txBody>
                  <a:tcPr>
                    <a:lnL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/>
                      <a:endParaRPr lang="en-US" sz="1400" b="0" kern="1200">
                        <a:solidFill>
                          <a:srgbClr val="000000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</a:txBody>
                  <a:tcPr anchor="ctr">
                    <a:lnL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9901105"/>
                  </a:ext>
                </a:extLst>
              </a:tr>
              <a:tr h="1015112">
                <a:tc>
                  <a:txBody>
                    <a:bodyPr/>
                    <a:lstStyle/>
                    <a:p>
                      <a:pPr lvl="0" algn="ctr"/>
                      <a:r>
                        <a:rPr lang="zh-TW" sz="1600" b="0">
                          <a:solidFill>
                            <a:srgbClr val="FFFFFF"/>
                          </a:solidFill>
                          <a:latin typeface="微軟正黑體" pitchFamily="34"/>
                          <a:ea typeface="微軟正黑體" pitchFamily="34"/>
                        </a:rPr>
                        <a:t>合作說明</a:t>
                      </a:r>
                    </a:p>
                  </a:txBody>
                  <a:tcPr anchor="ctr">
                    <a:lnL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09A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1600" b="0" kern="1200">
                        <a:solidFill>
                          <a:srgbClr val="000000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</a:txBody>
                  <a:tcPr>
                    <a:lnL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en-US" sz="1400" b="0" kern="1200">
                        <a:solidFill>
                          <a:srgbClr val="000000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</a:txBody>
                  <a:tcPr anchor="ctr">
                    <a:lnL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483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8001484"/>
                  </a:ext>
                </a:extLst>
              </a:tr>
            </a:tbl>
          </a:graphicData>
        </a:graphic>
      </p:graphicFrame>
      <p:grpSp>
        <p:nvGrpSpPr>
          <p:cNvPr id="8" name="群組 14">
            <a:extLst>
              <a:ext uri="{FF2B5EF4-FFF2-40B4-BE49-F238E27FC236}">
                <a16:creationId xmlns:a16="http://schemas.microsoft.com/office/drawing/2014/main" id="{70E13132-2511-7BC4-2FB8-FDFFBE39E21B}"/>
              </a:ext>
            </a:extLst>
          </p:cNvPr>
          <p:cNvGrpSpPr/>
          <p:nvPr/>
        </p:nvGrpSpPr>
        <p:grpSpPr>
          <a:xfrm>
            <a:off x="138421" y="835249"/>
            <a:ext cx="8835993" cy="538106"/>
            <a:chOff x="138421" y="835249"/>
            <a:chExt cx="8835993" cy="538106"/>
          </a:xfrm>
        </p:grpSpPr>
        <p:sp>
          <p:nvSpPr>
            <p:cNvPr id="9" name="Rectangle 2019">
              <a:extLst>
                <a:ext uri="{FF2B5EF4-FFF2-40B4-BE49-F238E27FC236}">
                  <a16:creationId xmlns:a16="http://schemas.microsoft.com/office/drawing/2014/main" id="{463D50F8-3F7A-548E-1D63-DFB5ED32EB3E}"/>
                </a:ext>
              </a:extLst>
            </p:cNvPr>
            <p:cNvSpPr/>
            <p:nvPr/>
          </p:nvSpPr>
          <p:spPr>
            <a:xfrm>
              <a:off x="754965" y="884023"/>
              <a:ext cx="8094314" cy="489332"/>
            </a:xfrm>
            <a:prstGeom prst="rect">
              <a:avLst/>
            </a:prstGeom>
            <a:solidFill>
              <a:srgbClr val="00409A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kumimoji="0" lang="en-US" sz="1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KPMG Extralight"/>
              </a:endParaRPr>
            </a:p>
          </p:txBody>
        </p:sp>
        <p:sp>
          <p:nvSpPr>
            <p:cNvPr id="10" name="Rectangle 2020">
              <a:extLst>
                <a:ext uri="{FF2B5EF4-FFF2-40B4-BE49-F238E27FC236}">
                  <a16:creationId xmlns:a16="http://schemas.microsoft.com/office/drawing/2014/main" id="{AE1C1169-B808-D079-102D-A42A0632F484}"/>
                </a:ext>
              </a:extLst>
            </p:cNvPr>
            <p:cNvSpPr/>
            <p:nvPr/>
          </p:nvSpPr>
          <p:spPr>
            <a:xfrm>
              <a:off x="275307" y="884023"/>
              <a:ext cx="3022503" cy="489332"/>
            </a:xfrm>
            <a:prstGeom prst="rect">
              <a:avLst/>
            </a:prstGeom>
            <a:solidFill>
              <a:srgbClr val="E95847"/>
            </a:solidFill>
            <a:ln w="6345" cap="flat">
              <a:solidFill>
                <a:srgbClr val="EC5A44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kumimoji="0" lang="en-US" sz="1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KPMG Extralight"/>
              </a:endParaRPr>
            </a:p>
          </p:txBody>
        </p:sp>
        <p:sp>
          <p:nvSpPr>
            <p:cNvPr id="11" name="Freeform 1978">
              <a:extLst>
                <a:ext uri="{FF2B5EF4-FFF2-40B4-BE49-F238E27FC236}">
                  <a16:creationId xmlns:a16="http://schemas.microsoft.com/office/drawing/2014/main" id="{3D1CFDD7-9613-2EE6-E26E-E2668B0F7641}"/>
                </a:ext>
              </a:extLst>
            </p:cNvPr>
            <p:cNvSpPr/>
            <p:nvPr/>
          </p:nvSpPr>
          <p:spPr>
            <a:xfrm>
              <a:off x="3300371" y="885687"/>
              <a:ext cx="312724" cy="48600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9"/>
                <a:gd name="f7" fmla="val 70"/>
                <a:gd name="f8" fmla="val 35"/>
                <a:gd name="f9" fmla="+- 0 0 -90"/>
                <a:gd name="f10" fmla="*/ f3 1 59"/>
                <a:gd name="f11" fmla="*/ f4 1 70"/>
                <a:gd name="f12" fmla="val f5"/>
                <a:gd name="f13" fmla="val f6"/>
                <a:gd name="f14" fmla="val f7"/>
                <a:gd name="f15" fmla="*/ f9 f0 1"/>
                <a:gd name="f16" fmla="+- f14 0 f12"/>
                <a:gd name="f17" fmla="+- f13 0 f12"/>
                <a:gd name="f18" fmla="*/ f15 1 f2"/>
                <a:gd name="f19" fmla="*/ f17 1 59"/>
                <a:gd name="f20" fmla="*/ f16 1 70"/>
                <a:gd name="f21" fmla="*/ 2147483647 f17 1"/>
                <a:gd name="f22" fmla="*/ 2147483647 f16 1"/>
                <a:gd name="f23" fmla="*/ 0 f17 1"/>
                <a:gd name="f24" fmla="*/ 0 f16 1"/>
                <a:gd name="f25" fmla="*/ 59 f17 1"/>
                <a:gd name="f26" fmla="*/ 70 f16 1"/>
                <a:gd name="f27" fmla="+- f18 0 f1"/>
                <a:gd name="f28" fmla="*/ f21 1 59"/>
                <a:gd name="f29" fmla="*/ f22 1 70"/>
                <a:gd name="f30" fmla="*/ f23 1 59"/>
                <a:gd name="f31" fmla="*/ f24 1 70"/>
                <a:gd name="f32" fmla="*/ f25 1 59"/>
                <a:gd name="f33" fmla="*/ f26 1 70"/>
                <a:gd name="f34" fmla="*/ f28 1 f19"/>
                <a:gd name="f35" fmla="*/ f29 1 f20"/>
                <a:gd name="f36" fmla="*/ f30 1 f19"/>
                <a:gd name="f37" fmla="*/ f31 1 f20"/>
                <a:gd name="f38" fmla="*/ f32 1 f19"/>
                <a:gd name="f39" fmla="*/ f33 1 f20"/>
                <a:gd name="f40" fmla="*/ f36 f10 1"/>
                <a:gd name="f41" fmla="*/ f38 f10 1"/>
                <a:gd name="f42" fmla="*/ f39 f11 1"/>
                <a:gd name="f43" fmla="*/ f37 f11 1"/>
                <a:gd name="f44" fmla="*/ f34 f10 1"/>
                <a:gd name="f45" fmla="*/ f35 f1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7">
                  <a:pos x="f44" y="f45"/>
                </a:cxn>
                <a:cxn ang="f27">
                  <a:pos x="f40" y="f45"/>
                </a:cxn>
                <a:cxn ang="f27">
                  <a:pos x="f40" y="f43"/>
                </a:cxn>
                <a:cxn ang="f27">
                  <a:pos x="f44" y="f45"/>
                </a:cxn>
              </a:cxnLst>
              <a:rect l="f40" t="f43" r="f41" b="f42"/>
              <a:pathLst>
                <a:path w="59" h="70">
                  <a:moveTo>
                    <a:pt x="f6" y="f8"/>
                  </a:moveTo>
                  <a:lnTo>
                    <a:pt x="f5" y="f7"/>
                  </a:lnTo>
                  <a:lnTo>
                    <a:pt x="f5" y="f5"/>
                  </a:lnTo>
                  <a:lnTo>
                    <a:pt x="f6" y="f8"/>
                  </a:lnTo>
                  <a:close/>
                </a:path>
              </a:pathLst>
            </a:custGeom>
            <a:solidFill>
              <a:srgbClr val="EB5846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kumimoji="0" lang="en-US" sz="1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KPMG Extralight"/>
              </a:endParaRPr>
            </a:p>
          </p:txBody>
        </p:sp>
        <p:sp>
          <p:nvSpPr>
            <p:cNvPr id="12" name="內容版面配置區 2">
              <a:extLst>
                <a:ext uri="{FF2B5EF4-FFF2-40B4-BE49-F238E27FC236}">
                  <a16:creationId xmlns:a16="http://schemas.microsoft.com/office/drawing/2014/main" id="{D67A0F15-B713-1ECD-76C2-9B6F4D2826FC}"/>
                </a:ext>
              </a:extLst>
            </p:cNvPr>
            <p:cNvSpPr txBox="1"/>
            <p:nvPr/>
          </p:nvSpPr>
          <p:spPr>
            <a:xfrm>
              <a:off x="138421" y="835249"/>
              <a:ext cx="3292699" cy="485555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1" compatLnSpc="1">
              <a:normAutofit/>
            </a:bodyPr>
            <a:lstStyle/>
            <a:p>
              <a:pPr marL="0" marR="0" lvl="0" indent="0" algn="ctr" defTabSz="685800" rtl="0" eaLnBrk="1" fontAlgn="auto" latinLnBrk="0" hangingPunct="1">
                <a:lnSpc>
                  <a:spcPct val="170000"/>
                </a:lnSpc>
                <a:spcBef>
                  <a:spcPts val="4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Times New Roman" pitchFamily="18"/>
              </a:endParaRPr>
            </a:p>
          </p:txBody>
        </p:sp>
        <p:sp>
          <p:nvSpPr>
            <p:cNvPr id="13" name="內容版面配置區 2">
              <a:extLst>
                <a:ext uri="{FF2B5EF4-FFF2-40B4-BE49-F238E27FC236}">
                  <a16:creationId xmlns:a16="http://schemas.microsoft.com/office/drawing/2014/main" id="{36087BE4-9B01-EF51-E6B9-326E0B4655FD}"/>
                </a:ext>
              </a:extLst>
            </p:cNvPr>
            <p:cNvSpPr txBox="1"/>
            <p:nvPr/>
          </p:nvSpPr>
          <p:spPr>
            <a:xfrm>
              <a:off x="3572039" y="854497"/>
              <a:ext cx="5402375" cy="517907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1" compatLnSpc="1">
              <a:normAutofit/>
            </a:bodyPr>
            <a:lstStyle/>
            <a:p>
              <a:pPr marL="0" marR="0" lvl="0" indent="0" algn="ctr" defTabSz="685800" rtl="0" eaLnBrk="1" fontAlgn="auto" latinLnBrk="0" hangingPunct="1">
                <a:lnSpc>
                  <a:spcPct val="170000"/>
                </a:lnSpc>
                <a:spcBef>
                  <a:spcPts val="4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軟正黑體" pitchFamily="34"/>
                <a:ea typeface="微軟正黑體" pitchFamily="34"/>
                <a:cs typeface="Times New Roman" pitchFamily="18"/>
              </a:endParaRPr>
            </a:p>
          </p:txBody>
        </p:sp>
      </p:grpSp>
      <p:graphicFrame>
        <p:nvGraphicFramePr>
          <p:cNvPr id="14" name="表格 4">
            <a:extLst>
              <a:ext uri="{FF2B5EF4-FFF2-40B4-BE49-F238E27FC236}">
                <a16:creationId xmlns:a16="http://schemas.microsoft.com/office/drawing/2014/main" id="{6EBC0FE1-D2CB-2BCB-A56D-2D3DC947D879}"/>
              </a:ext>
            </a:extLst>
          </p:cNvPr>
          <p:cNvGraphicFramePr>
            <a:graphicFrameLocks noGrp="1"/>
          </p:cNvGraphicFramePr>
          <p:nvPr/>
        </p:nvGraphicFramePr>
        <p:xfrm>
          <a:off x="292361" y="3665994"/>
          <a:ext cx="2905384" cy="3045407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4761">
                  <a:extLst>
                    <a:ext uri="{9D8B030D-6E8A-4147-A177-3AD203B41FA5}">
                      <a16:colId xmlns:a16="http://schemas.microsoft.com/office/drawing/2014/main" val="3134854568"/>
                    </a:ext>
                  </a:extLst>
                </a:gridCol>
                <a:gridCol w="557784">
                  <a:extLst>
                    <a:ext uri="{9D8B030D-6E8A-4147-A177-3AD203B41FA5}">
                      <a16:colId xmlns:a16="http://schemas.microsoft.com/office/drawing/2014/main" val="2413240796"/>
                    </a:ext>
                  </a:extLst>
                </a:gridCol>
                <a:gridCol w="567613">
                  <a:extLst>
                    <a:ext uri="{9D8B030D-6E8A-4147-A177-3AD203B41FA5}">
                      <a16:colId xmlns:a16="http://schemas.microsoft.com/office/drawing/2014/main" val="1166776257"/>
                    </a:ext>
                  </a:extLst>
                </a:gridCol>
                <a:gridCol w="567613">
                  <a:extLst>
                    <a:ext uri="{9D8B030D-6E8A-4147-A177-3AD203B41FA5}">
                      <a16:colId xmlns:a16="http://schemas.microsoft.com/office/drawing/2014/main" val="575905402"/>
                    </a:ext>
                  </a:extLst>
                </a:gridCol>
                <a:gridCol w="567613">
                  <a:extLst>
                    <a:ext uri="{9D8B030D-6E8A-4147-A177-3AD203B41FA5}">
                      <a16:colId xmlns:a16="http://schemas.microsoft.com/office/drawing/2014/main" val="3173436957"/>
                    </a:ext>
                  </a:extLst>
                </a:gridCol>
              </a:tblGrid>
              <a:tr h="370981">
                <a:tc gridSpan="5">
                  <a:txBody>
                    <a:bodyPr/>
                    <a:lstStyle/>
                    <a:p>
                      <a:pPr lvl="0" algn="ctr"/>
                      <a:r>
                        <a:rPr lang="zh-TW" sz="1600" b="0">
                          <a:latin typeface="微軟正黑體" pitchFamily="34"/>
                          <a:ea typeface="微軟正黑體" pitchFamily="34"/>
                        </a:rPr>
                        <a:t>創新類型</a:t>
                      </a:r>
                    </a:p>
                  </a:txBody>
                  <a:tcPr>
                    <a:lnL w="12701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40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7961637"/>
                  </a:ext>
                </a:extLst>
              </a:tr>
              <a:tr h="404704">
                <a:tc>
                  <a:txBody>
                    <a:bodyPr/>
                    <a:lstStyle/>
                    <a:p>
                      <a:pPr lvl="0"/>
                      <a:endParaRPr lang="en-US">
                        <a:latin typeface="微軟正黑體" pitchFamily="34"/>
                        <a:ea typeface="微軟正黑體" pitchFamily="34"/>
                      </a:endParaRPr>
                    </a:p>
                  </a:txBody>
                  <a:tcPr>
                    <a:lnL w="12701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1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0" rtl="0" hangingPunct="1">
                        <a:tabLst>
                          <a:tab pos="71999" algn="l"/>
                        </a:tabLst>
                      </a:pPr>
                      <a:r>
                        <a:rPr lang="zh-TW" sz="900" kern="1200">
                          <a:solidFill>
                            <a:srgbClr val="FFFFFF"/>
                          </a:solidFill>
                          <a:latin typeface="微軟正黑體" pitchFamily="34"/>
                          <a:ea typeface="微軟正黑體" pitchFamily="34"/>
                        </a:rPr>
                        <a:t>改變</a:t>
                      </a:r>
                      <a:endParaRPr lang="en-US" sz="900" kern="1200">
                        <a:solidFill>
                          <a:srgbClr val="FFFFFF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  <a:p>
                      <a:pPr marL="0" lvl="0" algn="ctr" defTabSz="0" rtl="0" hangingPunct="1">
                        <a:tabLst>
                          <a:tab pos="71999" algn="l"/>
                        </a:tabLst>
                      </a:pPr>
                      <a:r>
                        <a:rPr lang="zh-TW" sz="900" kern="1200">
                          <a:solidFill>
                            <a:srgbClr val="FFFFFF"/>
                          </a:solidFill>
                          <a:latin typeface="微軟正黑體" pitchFamily="34"/>
                          <a:ea typeface="微軟正黑體" pitchFamily="34"/>
                        </a:rPr>
                        <a:t>企業形象</a:t>
                      </a:r>
                    </a:p>
                  </a:txBody>
                  <a:tcPr marL="45720" marR="45720"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09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0" rtl="0" hangingPunct="1">
                        <a:tabLst>
                          <a:tab pos="71999" algn="l"/>
                        </a:tabLst>
                      </a:pPr>
                      <a:r>
                        <a:rPr lang="zh-TW" sz="900" kern="1200">
                          <a:solidFill>
                            <a:srgbClr val="FFFFFF"/>
                          </a:solidFill>
                          <a:latin typeface="微軟正黑體" pitchFamily="34"/>
                          <a:ea typeface="微軟正黑體" pitchFamily="34"/>
                        </a:rPr>
                        <a:t>提升</a:t>
                      </a:r>
                      <a:endParaRPr lang="en-US" sz="900" kern="1200">
                        <a:solidFill>
                          <a:srgbClr val="FFFFFF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  <a:p>
                      <a:pPr marL="0" lvl="0" algn="ctr" defTabSz="0" rtl="0" hangingPunct="1">
                        <a:tabLst>
                          <a:tab pos="71999" algn="l"/>
                        </a:tabLst>
                      </a:pPr>
                      <a:r>
                        <a:rPr lang="zh-TW" sz="900" kern="1200">
                          <a:solidFill>
                            <a:srgbClr val="FFFFFF"/>
                          </a:solidFill>
                          <a:latin typeface="微軟正黑體" pitchFamily="34"/>
                          <a:ea typeface="微軟正黑體" pitchFamily="34"/>
                        </a:rPr>
                        <a:t>營運效能</a:t>
                      </a:r>
                    </a:p>
                  </a:txBody>
                  <a:tcPr marL="45720" marR="45720"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09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0" rtl="0" hangingPunct="1">
                        <a:tabLst>
                          <a:tab pos="71999" algn="l"/>
                        </a:tabLst>
                      </a:pPr>
                      <a:r>
                        <a:rPr lang="zh-TW" sz="900" kern="1200">
                          <a:solidFill>
                            <a:srgbClr val="FFFFFF"/>
                          </a:solidFill>
                          <a:latin typeface="微軟正黑體" pitchFamily="34"/>
                          <a:ea typeface="微軟正黑體" pitchFamily="34"/>
                        </a:rPr>
                        <a:t>進入</a:t>
                      </a:r>
                      <a:endParaRPr lang="en-US" sz="900" kern="1200">
                        <a:solidFill>
                          <a:srgbClr val="FFFFFF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  <a:p>
                      <a:pPr marL="0" lvl="0" algn="ctr" defTabSz="0" rtl="0" hangingPunct="1">
                        <a:tabLst>
                          <a:tab pos="71999" algn="l"/>
                        </a:tabLst>
                      </a:pPr>
                      <a:r>
                        <a:rPr lang="zh-TW" sz="900" kern="1200">
                          <a:solidFill>
                            <a:srgbClr val="FFFFFF"/>
                          </a:solidFill>
                          <a:latin typeface="微軟正黑體" pitchFamily="34"/>
                          <a:ea typeface="微軟正黑體" pitchFamily="34"/>
                        </a:rPr>
                        <a:t>新市場</a:t>
                      </a:r>
                    </a:p>
                  </a:txBody>
                  <a:tcPr marL="45720" marR="45720"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09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0" rtl="0" hangingPunct="1">
                        <a:tabLst>
                          <a:tab pos="71999" algn="l"/>
                        </a:tabLst>
                      </a:pPr>
                      <a:r>
                        <a:rPr lang="zh-TW" sz="900" kern="1200">
                          <a:solidFill>
                            <a:srgbClr val="FFFFFF"/>
                          </a:solidFill>
                          <a:latin typeface="微軟正黑體" pitchFamily="34"/>
                          <a:ea typeface="微軟正黑體" pitchFamily="34"/>
                        </a:rPr>
                        <a:t>創造</a:t>
                      </a:r>
                      <a:endParaRPr lang="en-US" sz="900" kern="1200">
                        <a:solidFill>
                          <a:srgbClr val="FFFFFF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  <a:p>
                      <a:pPr marL="0" lvl="0" algn="ctr" defTabSz="0" rtl="0" hangingPunct="1">
                        <a:tabLst>
                          <a:tab pos="71999" algn="l"/>
                        </a:tabLst>
                      </a:pPr>
                      <a:r>
                        <a:rPr lang="zh-TW" sz="900" kern="1200">
                          <a:solidFill>
                            <a:srgbClr val="FFFFFF"/>
                          </a:solidFill>
                          <a:latin typeface="微軟正黑體" pitchFamily="34"/>
                          <a:ea typeface="微軟正黑體" pitchFamily="34"/>
                        </a:rPr>
                        <a:t>共享價值</a:t>
                      </a:r>
                    </a:p>
                  </a:txBody>
                  <a:tcPr marL="45720" marR="45720"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0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76666"/>
                  </a:ext>
                </a:extLst>
              </a:tr>
              <a:tr h="324246">
                <a:tc>
                  <a:txBody>
                    <a:bodyPr/>
                    <a:lstStyle/>
                    <a:p>
                      <a:pPr lvl="0" algn="ctr"/>
                      <a:r>
                        <a:rPr lang="zh-TW" sz="900">
                          <a:solidFill>
                            <a:srgbClr val="FFFFFF"/>
                          </a:solidFill>
                          <a:latin typeface="微軟正黑體" pitchFamily="34"/>
                          <a:ea typeface="微軟正黑體" pitchFamily="34"/>
                        </a:rPr>
                        <a:t>投融資</a:t>
                      </a: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09A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900">
                        <a:latin typeface="微軟正黑體" pitchFamily="34"/>
                        <a:ea typeface="微軟正黑體" pitchFamily="34"/>
                      </a:endParaRPr>
                    </a:p>
                  </a:txBody>
                  <a:tcPr anchor="ctr"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900">
                        <a:latin typeface="微軟正黑體" pitchFamily="34"/>
                        <a:ea typeface="微軟正黑體" pitchFamily="34"/>
                      </a:endParaRPr>
                    </a:p>
                  </a:txBody>
                  <a:tcPr anchor="ctr"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900">
                        <a:latin typeface="微軟正黑體" pitchFamily="34"/>
                        <a:ea typeface="微軟正黑體" pitchFamily="34"/>
                      </a:endParaRPr>
                    </a:p>
                  </a:txBody>
                  <a:tcPr anchor="ctr"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endParaRPr lang="en-US" sz="900">
                        <a:latin typeface="微軟正黑體" pitchFamily="34"/>
                        <a:ea typeface="微軟正黑體" pitchFamily="34"/>
                      </a:endParaRPr>
                    </a:p>
                  </a:txBody>
                  <a:tcPr marL="49039" marR="49039" marT="24524" marB="24524" anchor="ctr"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3525708"/>
                  </a:ext>
                </a:extLst>
              </a:tr>
              <a:tr h="324246">
                <a:tc>
                  <a:txBody>
                    <a:bodyPr/>
                    <a:lstStyle/>
                    <a:p>
                      <a:pPr marL="0" marR="0" lvl="0" indent="0" algn="ctr" defTabSz="4572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zh-TW" sz="900" b="0" kern="0">
                          <a:solidFill>
                            <a:srgbClr val="FFFFFF"/>
                          </a:solidFill>
                          <a:latin typeface="微軟正黑體" pitchFamily="34"/>
                          <a:ea typeface="微軟正黑體" pitchFamily="34"/>
                          <a:cs typeface="Arial" pitchFamily="34"/>
                        </a:rPr>
                        <a:t>永續專案</a:t>
                      </a:r>
                      <a:endParaRPr lang="en-US" sz="900" b="0" kern="0">
                        <a:solidFill>
                          <a:srgbClr val="FFFFFF"/>
                        </a:solidFill>
                        <a:latin typeface="微軟正黑體" pitchFamily="34"/>
                        <a:ea typeface="微軟正黑體" pitchFamily="34"/>
                        <a:cs typeface="Arial" pitchFamily="34"/>
                      </a:endParaRP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09A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900">
                        <a:latin typeface="微軟正黑體" pitchFamily="34"/>
                        <a:ea typeface="微軟正黑體" pitchFamily="34"/>
                      </a:endParaRPr>
                    </a:p>
                  </a:txBody>
                  <a:tcPr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900">
                        <a:latin typeface="微軟正黑體" pitchFamily="34"/>
                        <a:ea typeface="微軟正黑體" pitchFamily="34"/>
                      </a:endParaRPr>
                    </a:p>
                  </a:txBody>
                  <a:tcPr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900">
                        <a:latin typeface="微軟正黑體" pitchFamily="34"/>
                        <a:ea typeface="微軟正黑體" pitchFamily="34"/>
                      </a:endParaRPr>
                    </a:p>
                  </a:txBody>
                  <a:tcPr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hangingPunct="1"/>
                      <a:endParaRPr lang="en-US" sz="900" kern="1200">
                        <a:solidFill>
                          <a:srgbClr val="000000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</a:txBody>
                  <a:tcPr marL="49039" marR="49039" marT="24524" marB="24524" anchor="ctr"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38622"/>
                  </a:ext>
                </a:extLst>
              </a:tr>
              <a:tr h="324246">
                <a:tc>
                  <a:txBody>
                    <a:bodyPr/>
                    <a:lstStyle/>
                    <a:p>
                      <a:pPr marL="0" marR="0" lvl="0" indent="0" algn="ctr" defTabSz="4572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zh-TW" sz="900" b="0">
                          <a:solidFill>
                            <a:srgbClr val="FFFFFF"/>
                          </a:solidFill>
                          <a:latin typeface="微軟正黑體" pitchFamily="34"/>
                          <a:ea typeface="微軟正黑體" pitchFamily="34"/>
                        </a:rPr>
                        <a:t>供應鏈創新</a:t>
                      </a: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09A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900">
                        <a:latin typeface="微軟正黑體" pitchFamily="34"/>
                        <a:ea typeface="微軟正黑體" pitchFamily="34"/>
                      </a:endParaRPr>
                    </a:p>
                  </a:txBody>
                  <a:tcPr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900" kern="1200">
                        <a:solidFill>
                          <a:srgbClr val="000000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</a:txBody>
                  <a:tcPr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900">
                        <a:latin typeface="微軟正黑體" pitchFamily="34"/>
                        <a:ea typeface="微軟正黑體" pitchFamily="34"/>
                      </a:endParaRPr>
                    </a:p>
                  </a:txBody>
                  <a:tcPr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hangingPunct="1"/>
                      <a:endParaRPr lang="en-US" sz="900" kern="1200">
                        <a:solidFill>
                          <a:srgbClr val="000000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</a:txBody>
                  <a:tcPr marL="49039" marR="49039" marT="24524" marB="24524" anchor="ctr"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9350557"/>
                  </a:ext>
                </a:extLst>
              </a:tr>
              <a:tr h="324246">
                <a:tc>
                  <a:txBody>
                    <a:bodyPr/>
                    <a:lstStyle/>
                    <a:p>
                      <a:pPr marL="0" marR="0" lvl="0" indent="0" algn="ctr" defTabSz="4572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zh-TW" sz="900" b="0">
                          <a:solidFill>
                            <a:srgbClr val="FFFFFF"/>
                          </a:solidFill>
                          <a:latin typeface="微軟正黑體" pitchFamily="34"/>
                          <a:ea typeface="微軟正黑體" pitchFamily="34"/>
                        </a:rPr>
                        <a:t>通路上架</a:t>
                      </a: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09A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900">
                        <a:latin typeface="微軟正黑體" pitchFamily="34"/>
                        <a:ea typeface="微軟正黑體" pitchFamily="34"/>
                      </a:endParaRPr>
                    </a:p>
                  </a:txBody>
                  <a:tcPr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900">
                        <a:latin typeface="微軟正黑體" pitchFamily="34"/>
                        <a:ea typeface="微軟正黑體" pitchFamily="34"/>
                      </a:endParaRPr>
                    </a:p>
                  </a:txBody>
                  <a:tcPr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900">
                        <a:latin typeface="微軟正黑體" pitchFamily="34"/>
                        <a:ea typeface="微軟正黑體" pitchFamily="34"/>
                      </a:endParaRPr>
                    </a:p>
                  </a:txBody>
                  <a:tcPr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endParaRPr lang="en-US" sz="900">
                        <a:latin typeface="微軟正黑體" pitchFamily="34"/>
                        <a:ea typeface="微軟正黑體" pitchFamily="34"/>
                      </a:endParaRPr>
                    </a:p>
                  </a:txBody>
                  <a:tcPr marL="49039" marR="49039" marT="24524" marB="24524" anchor="ctr"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2163064"/>
                  </a:ext>
                </a:extLst>
              </a:tr>
              <a:tr h="324246">
                <a:tc>
                  <a:txBody>
                    <a:bodyPr/>
                    <a:lstStyle/>
                    <a:p>
                      <a:pPr marL="0" marR="0" lvl="0" indent="0" algn="ctr" defTabSz="4572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zh-TW" sz="900" b="0">
                          <a:solidFill>
                            <a:srgbClr val="FFFFFF"/>
                          </a:solidFill>
                          <a:latin typeface="微軟正黑體" pitchFamily="34"/>
                          <a:ea typeface="微軟正黑體" pitchFamily="34"/>
                        </a:rPr>
                        <a:t>職工福利</a:t>
                      </a: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09A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900">
                        <a:latin typeface="微軟正黑體" pitchFamily="34"/>
                        <a:ea typeface="微軟正黑體" pitchFamily="34"/>
                      </a:endParaRPr>
                    </a:p>
                  </a:txBody>
                  <a:tcPr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900">
                        <a:latin typeface="微軟正黑體" pitchFamily="34"/>
                        <a:ea typeface="微軟正黑體" pitchFamily="34"/>
                      </a:endParaRPr>
                    </a:p>
                  </a:txBody>
                  <a:tcPr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900" kern="1200">
                        <a:solidFill>
                          <a:srgbClr val="000000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</a:txBody>
                  <a:tcPr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900">
                        <a:latin typeface="微軟正黑體" pitchFamily="34"/>
                        <a:ea typeface="微軟正黑體" pitchFamily="34"/>
                      </a:endParaRPr>
                    </a:p>
                  </a:txBody>
                  <a:tcPr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13902"/>
                  </a:ext>
                </a:extLst>
              </a:tr>
              <a:tr h="324246">
                <a:tc>
                  <a:txBody>
                    <a:bodyPr/>
                    <a:lstStyle/>
                    <a:p>
                      <a:pPr marL="0" marR="0" lvl="0" indent="0" algn="ctr" defTabSz="4572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zh-TW" sz="900" b="0">
                          <a:solidFill>
                            <a:srgbClr val="FFFFFF"/>
                          </a:solidFill>
                          <a:latin typeface="微軟正黑體" pitchFamily="34"/>
                          <a:ea typeface="微軟正黑體" pitchFamily="34"/>
                        </a:rPr>
                        <a:t>公關行銷</a:t>
                      </a:r>
                      <a:endParaRPr lang="en-US" sz="900" b="0">
                        <a:solidFill>
                          <a:srgbClr val="FFFFFF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09A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900">
                        <a:latin typeface="微軟正黑體" pitchFamily="34"/>
                        <a:ea typeface="微軟正黑體" pitchFamily="34"/>
                      </a:endParaRPr>
                    </a:p>
                  </a:txBody>
                  <a:tcPr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900">
                        <a:latin typeface="微軟正黑體" pitchFamily="34"/>
                        <a:ea typeface="微軟正黑體" pitchFamily="34"/>
                      </a:endParaRPr>
                    </a:p>
                  </a:txBody>
                  <a:tcPr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900">
                        <a:latin typeface="微軟正黑體" pitchFamily="34"/>
                        <a:ea typeface="微軟正黑體" pitchFamily="34"/>
                      </a:endParaRPr>
                    </a:p>
                  </a:txBody>
                  <a:tcPr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900">
                        <a:latin typeface="微軟正黑體" pitchFamily="34"/>
                        <a:ea typeface="微軟正黑體" pitchFamily="34"/>
                      </a:endParaRPr>
                    </a:p>
                  </a:txBody>
                  <a:tcPr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8285428"/>
                  </a:ext>
                </a:extLst>
              </a:tr>
              <a:tr h="324246">
                <a:tc>
                  <a:txBody>
                    <a:bodyPr/>
                    <a:lstStyle/>
                    <a:p>
                      <a:pPr marL="0" marR="0" lvl="0" indent="0" algn="ctr" defTabSz="4572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zh-TW" sz="900" b="0">
                          <a:solidFill>
                            <a:srgbClr val="FFFFFF"/>
                          </a:solidFill>
                          <a:latin typeface="微軟正黑體" pitchFamily="34"/>
                          <a:ea typeface="微軟正黑體" pitchFamily="34"/>
                        </a:rPr>
                        <a:t>資金贊助</a:t>
                      </a: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09A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900">
                        <a:latin typeface="微軟正黑體" pitchFamily="34"/>
                        <a:ea typeface="微軟正黑體" pitchFamily="34"/>
                      </a:endParaRPr>
                    </a:p>
                  </a:txBody>
                  <a:tcPr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900">
                        <a:latin typeface="微軟正黑體" pitchFamily="34"/>
                        <a:ea typeface="微軟正黑體" pitchFamily="34"/>
                      </a:endParaRPr>
                    </a:p>
                  </a:txBody>
                  <a:tcPr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900">
                        <a:latin typeface="微軟正黑體" pitchFamily="34"/>
                        <a:ea typeface="微軟正黑體" pitchFamily="34"/>
                      </a:endParaRPr>
                    </a:p>
                  </a:txBody>
                  <a:tcPr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900">
                        <a:latin typeface="微軟正黑體" pitchFamily="34"/>
                        <a:ea typeface="微軟正黑體" pitchFamily="34"/>
                      </a:endParaRPr>
                    </a:p>
                  </a:txBody>
                  <a:tcPr>
                    <a:lnL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4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895865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預設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文件" ma:contentTypeID="0x010100E6017C5667A39548BDD412AA31883243" ma:contentTypeVersion="" ma:contentTypeDescription="建立新的文件。" ma:contentTypeScope="" ma:versionID="8354dd864a48a4970004352b3cba2151">
  <xsd:schema xmlns:xsd="http://www.w3.org/2001/XMLSchema" xmlns:xs="http://www.w3.org/2001/XMLSchema" xmlns:p="http://schemas.microsoft.com/office/2006/metadata/properties" xmlns:ns2="37c2e0e6-6fb3-4354-a610-f1dd98489e24" targetNamespace="http://schemas.microsoft.com/office/2006/metadata/properties" ma:root="true" ma:fieldsID="e4b1c756a48325566b0108b997865dd4" ns2:_="">
    <xsd:import namespace="37c2e0e6-6fb3-4354-a610-f1dd98489e24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c2e0e6-6fb3-4354-a610-f1dd98489e2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用對象: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內容類型"/>
        <xsd:element ref="dc:title" minOccurs="0" maxOccurs="1" ma:index="4" ma:displayName="標題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684269B-B00F-475D-A9F6-CB87353794F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14CC10A-A913-470E-9465-4E5624CD1DDB}">
  <ds:schemaRefs>
    <ds:schemaRef ds:uri="http://purl.org/dc/elements/1.1/"/>
    <ds:schemaRef ds:uri="http://www.w3.org/XML/1998/namespace"/>
    <ds:schemaRef ds:uri="37c2e0e6-6fb3-4354-a610-f1dd98489e24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275E9C4-319E-42BD-BBB0-21DFD7A229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7c2e0e6-6fb3-4354-a610-f1dd98489e2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1862</TotalTime>
  <Words>338</Words>
  <Application>Microsoft Office PowerPoint</Application>
  <PresentationFormat>如螢幕大小 (4:3)</PresentationFormat>
  <Paragraphs>80</Paragraphs>
  <Slides>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微軟正黑體</vt:lpstr>
      <vt:lpstr>新細明體</vt:lpstr>
      <vt:lpstr>Arial</vt:lpstr>
      <vt:lpstr>Calibri</vt:lpstr>
      <vt:lpstr>預設佈景主題</vt:lpstr>
      <vt:lpstr>PowerPoint 簡報</vt:lpstr>
      <vt:lpstr>PowerPoint 簡報</vt:lpstr>
    </vt:vector>
  </TitlesOfParts>
  <Company>KPMG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經濟部中小企業處 「112年度促進社會創新合作計畫 」  審查會議報告</dc:title>
  <dc:creator>Yang, Sabina T.T. (TW/361D00)</dc:creator>
  <cp:lastModifiedBy>Lin, Joy Y.C. (TW/361D00)</cp:lastModifiedBy>
  <cp:revision>63</cp:revision>
  <dcterms:created xsi:type="dcterms:W3CDTF">2023-01-10T02:57:26Z</dcterms:created>
  <dcterms:modified xsi:type="dcterms:W3CDTF">2023-05-22T14:02:16Z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0x010100E6017C5667A39548BDD412AA31883243</vt:lpwstr>
  </property>
</Properties>
</file>